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81" r:id="rId6"/>
    <p:sldId id="261" r:id="rId7"/>
    <p:sldId id="262" r:id="rId8"/>
    <p:sldId id="264" r:id="rId9"/>
    <p:sldId id="263" r:id="rId10"/>
    <p:sldId id="265" r:id="rId11"/>
    <p:sldId id="266" r:id="rId12"/>
    <p:sldId id="267" r:id="rId13"/>
    <p:sldId id="268" r:id="rId14"/>
    <p:sldId id="269" r:id="rId15"/>
    <p:sldId id="270" r:id="rId16"/>
    <p:sldId id="272" r:id="rId17"/>
    <p:sldId id="282" r:id="rId18"/>
    <p:sldId id="273" r:id="rId19"/>
    <p:sldId id="274" r:id="rId20"/>
    <p:sldId id="275" r:id="rId21"/>
    <p:sldId id="276" r:id="rId22"/>
    <p:sldId id="277" r:id="rId23"/>
    <p:sldId id="278" r:id="rId24"/>
    <p:sldId id="279" r:id="rId25"/>
    <p:sldId id="280"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76" autoAdjust="0"/>
  </p:normalViewPr>
  <p:slideViewPr>
    <p:cSldViewPr>
      <p:cViewPr>
        <p:scale>
          <a:sx n="94" d="100"/>
          <a:sy n="94" d="100"/>
        </p:scale>
        <p:origin x="-1290" y="-48"/>
      </p:cViewPr>
      <p:guideLst>
        <p:guide orient="horz" pos="2160"/>
        <p:guide pos="2880"/>
      </p:guideLst>
    </p:cSldViewPr>
  </p:slideViewPr>
  <p:outlineViewPr>
    <p:cViewPr>
      <p:scale>
        <a:sx n="33" d="100"/>
        <a:sy n="33" d="100"/>
      </p:scale>
      <p:origin x="0" y="72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72324292796737E-2"/>
          <c:y val="3.1154032854444458E-2"/>
          <c:w val="0.78221215402295918"/>
          <c:h val="0.72826271218906713"/>
        </c:manualLayout>
      </c:layout>
      <c:barChart>
        <c:barDir val="col"/>
        <c:grouping val="clustered"/>
        <c:varyColors val="0"/>
        <c:ser>
          <c:idx val="0"/>
          <c:order val="0"/>
          <c:tx>
            <c:strRef>
              <c:f>Feuil2!$M$3</c:f>
              <c:strCache>
                <c:ptCount val="1"/>
                <c:pt idx="0">
                  <c:v>très satisfait</c:v>
                </c:pt>
              </c:strCache>
            </c:strRef>
          </c:tx>
          <c:invertIfNegative val="0"/>
          <c:cat>
            <c:strRef>
              <c:f>Feuil2!$L$4:$L$12</c:f>
              <c:strCache>
                <c:ptCount val="8"/>
                <c:pt idx="0">
                  <c:v>accueil du matin</c:v>
                </c:pt>
                <c:pt idx="1">
                  <c:v>restauration</c:v>
                </c:pt>
                <c:pt idx="2">
                  <c:v>NAP</c:v>
                </c:pt>
                <c:pt idx="3">
                  <c:v>Etude du soir</c:v>
                </c:pt>
                <c:pt idx="4">
                  <c:v>Accueil après étude 18/19h</c:v>
                </c:pt>
                <c:pt idx="5">
                  <c:v>accueil du soir 16h30/19h</c:v>
                </c:pt>
                <c:pt idx="6">
                  <c:v>ALSH mercredi</c:v>
                </c:pt>
                <c:pt idx="7">
                  <c:v>ALSH vacances</c:v>
                </c:pt>
              </c:strCache>
            </c:strRef>
          </c:cat>
          <c:val>
            <c:numRef>
              <c:f>Feuil2!$M$4:$M$12</c:f>
              <c:numCache>
                <c:formatCode>0.00%</c:formatCode>
                <c:ptCount val="9"/>
                <c:pt idx="0">
                  <c:v>0.32291666666666669</c:v>
                </c:pt>
                <c:pt idx="1">
                  <c:v>0.36458333333333331</c:v>
                </c:pt>
                <c:pt idx="2">
                  <c:v>0.45833333333333331</c:v>
                </c:pt>
                <c:pt idx="3">
                  <c:v>0.16666666666666666</c:v>
                </c:pt>
                <c:pt idx="4">
                  <c:v>0.15625</c:v>
                </c:pt>
                <c:pt idx="5">
                  <c:v>0.28125</c:v>
                </c:pt>
                <c:pt idx="6">
                  <c:v>0.1875</c:v>
                </c:pt>
                <c:pt idx="7">
                  <c:v>0.34375</c:v>
                </c:pt>
              </c:numCache>
            </c:numRef>
          </c:val>
        </c:ser>
        <c:ser>
          <c:idx val="1"/>
          <c:order val="1"/>
          <c:tx>
            <c:strRef>
              <c:f>Feuil2!$N$3</c:f>
              <c:strCache>
                <c:ptCount val="1"/>
                <c:pt idx="0">
                  <c:v>plûtot satisfait</c:v>
                </c:pt>
              </c:strCache>
            </c:strRef>
          </c:tx>
          <c:invertIfNegative val="0"/>
          <c:cat>
            <c:strRef>
              <c:f>Feuil2!$L$4:$L$12</c:f>
              <c:strCache>
                <c:ptCount val="8"/>
                <c:pt idx="0">
                  <c:v>accueil du matin</c:v>
                </c:pt>
                <c:pt idx="1">
                  <c:v>restauration</c:v>
                </c:pt>
                <c:pt idx="2">
                  <c:v>NAP</c:v>
                </c:pt>
                <c:pt idx="3">
                  <c:v>Etude du soir</c:v>
                </c:pt>
                <c:pt idx="4">
                  <c:v>Accueil après étude 18/19h</c:v>
                </c:pt>
                <c:pt idx="5">
                  <c:v>accueil du soir 16h30/19h</c:v>
                </c:pt>
                <c:pt idx="6">
                  <c:v>ALSH mercredi</c:v>
                </c:pt>
                <c:pt idx="7">
                  <c:v>ALSH vacances</c:v>
                </c:pt>
              </c:strCache>
            </c:strRef>
          </c:cat>
          <c:val>
            <c:numRef>
              <c:f>Feuil2!$N$4:$N$12</c:f>
              <c:numCache>
                <c:formatCode>0.00%</c:formatCode>
                <c:ptCount val="9"/>
                <c:pt idx="0">
                  <c:v>0.13541666666666666</c:v>
                </c:pt>
                <c:pt idx="1">
                  <c:v>0.375</c:v>
                </c:pt>
                <c:pt idx="2">
                  <c:v>0.41666666666666669</c:v>
                </c:pt>
                <c:pt idx="3">
                  <c:v>0.25</c:v>
                </c:pt>
                <c:pt idx="4">
                  <c:v>0.16666666666666666</c:v>
                </c:pt>
                <c:pt idx="5">
                  <c:v>0.14583333333333334</c:v>
                </c:pt>
                <c:pt idx="6">
                  <c:v>0.11458333333333333</c:v>
                </c:pt>
                <c:pt idx="7">
                  <c:v>0.24242424242424243</c:v>
                </c:pt>
              </c:numCache>
            </c:numRef>
          </c:val>
        </c:ser>
        <c:ser>
          <c:idx val="2"/>
          <c:order val="2"/>
          <c:tx>
            <c:strRef>
              <c:f>Feuil2!$O$3</c:f>
              <c:strCache>
                <c:ptCount val="1"/>
                <c:pt idx="0">
                  <c:v>plutôt insatisfait</c:v>
                </c:pt>
              </c:strCache>
            </c:strRef>
          </c:tx>
          <c:invertIfNegative val="0"/>
          <c:cat>
            <c:strRef>
              <c:f>Feuil2!$L$4:$L$12</c:f>
              <c:strCache>
                <c:ptCount val="8"/>
                <c:pt idx="0">
                  <c:v>accueil du matin</c:v>
                </c:pt>
                <c:pt idx="1">
                  <c:v>restauration</c:v>
                </c:pt>
                <c:pt idx="2">
                  <c:v>NAP</c:v>
                </c:pt>
                <c:pt idx="3">
                  <c:v>Etude du soir</c:v>
                </c:pt>
                <c:pt idx="4">
                  <c:v>Accueil après étude 18/19h</c:v>
                </c:pt>
                <c:pt idx="5">
                  <c:v>accueil du soir 16h30/19h</c:v>
                </c:pt>
                <c:pt idx="6">
                  <c:v>ALSH mercredi</c:v>
                </c:pt>
                <c:pt idx="7">
                  <c:v>ALSH vacances</c:v>
                </c:pt>
              </c:strCache>
            </c:strRef>
          </c:cat>
          <c:val>
            <c:numRef>
              <c:f>Feuil2!$O$4:$O$12</c:f>
              <c:numCache>
                <c:formatCode>0.00%</c:formatCode>
                <c:ptCount val="9"/>
                <c:pt idx="0">
                  <c:v>1.0416666666666666E-2</c:v>
                </c:pt>
                <c:pt idx="1">
                  <c:v>0.11458333333333333</c:v>
                </c:pt>
                <c:pt idx="2">
                  <c:v>8.3333333333333329E-2</c:v>
                </c:pt>
                <c:pt idx="3">
                  <c:v>1.0416666666666666E-2</c:v>
                </c:pt>
                <c:pt idx="4">
                  <c:v>1.0416666666666666E-2</c:v>
                </c:pt>
                <c:pt idx="5">
                  <c:v>3.125E-2</c:v>
                </c:pt>
                <c:pt idx="6">
                  <c:v>3.125E-2</c:v>
                </c:pt>
                <c:pt idx="7">
                  <c:v>0</c:v>
                </c:pt>
              </c:numCache>
            </c:numRef>
          </c:val>
        </c:ser>
        <c:ser>
          <c:idx val="3"/>
          <c:order val="3"/>
          <c:tx>
            <c:strRef>
              <c:f>Feuil2!$P$3</c:f>
              <c:strCache>
                <c:ptCount val="1"/>
                <c:pt idx="0">
                  <c:v>très insatisfait</c:v>
                </c:pt>
              </c:strCache>
            </c:strRef>
          </c:tx>
          <c:invertIfNegative val="0"/>
          <c:cat>
            <c:strRef>
              <c:f>Feuil2!$L$4:$L$12</c:f>
              <c:strCache>
                <c:ptCount val="8"/>
                <c:pt idx="0">
                  <c:v>accueil du matin</c:v>
                </c:pt>
                <c:pt idx="1">
                  <c:v>restauration</c:v>
                </c:pt>
                <c:pt idx="2">
                  <c:v>NAP</c:v>
                </c:pt>
                <c:pt idx="3">
                  <c:v>Etude du soir</c:v>
                </c:pt>
                <c:pt idx="4">
                  <c:v>Accueil après étude 18/19h</c:v>
                </c:pt>
                <c:pt idx="5">
                  <c:v>accueil du soir 16h30/19h</c:v>
                </c:pt>
                <c:pt idx="6">
                  <c:v>ALSH mercredi</c:v>
                </c:pt>
                <c:pt idx="7">
                  <c:v>ALSH vacances</c:v>
                </c:pt>
              </c:strCache>
            </c:strRef>
          </c:cat>
          <c:val>
            <c:numRef>
              <c:f>Feuil2!$P$4:$P$12</c:f>
              <c:numCache>
                <c:formatCode>0.00%</c:formatCode>
                <c:ptCount val="9"/>
                <c:pt idx="0">
                  <c:v>1.0416666666666666E-2</c:v>
                </c:pt>
                <c:pt idx="1">
                  <c:v>6.25E-2</c:v>
                </c:pt>
                <c:pt idx="2">
                  <c:v>1.0416666666666666E-2</c:v>
                </c:pt>
                <c:pt idx="3">
                  <c:v>2.0833333333333332E-2</c:v>
                </c:pt>
                <c:pt idx="4">
                  <c:v>1.0416666666666666E-2</c:v>
                </c:pt>
                <c:pt idx="5">
                  <c:v>1.0416666666666666E-2</c:v>
                </c:pt>
                <c:pt idx="6">
                  <c:v>0</c:v>
                </c:pt>
                <c:pt idx="7">
                  <c:v>1.0416666666666666E-2</c:v>
                </c:pt>
              </c:numCache>
            </c:numRef>
          </c:val>
        </c:ser>
        <c:ser>
          <c:idx val="4"/>
          <c:order val="4"/>
          <c:tx>
            <c:strRef>
              <c:f>Feuil2!$Q$3</c:f>
              <c:strCache>
                <c:ptCount val="1"/>
              </c:strCache>
            </c:strRef>
          </c:tx>
          <c:invertIfNegative val="0"/>
          <c:cat>
            <c:strRef>
              <c:f>Feuil2!$L$4:$L$12</c:f>
              <c:strCache>
                <c:ptCount val="8"/>
                <c:pt idx="0">
                  <c:v>accueil du matin</c:v>
                </c:pt>
                <c:pt idx="1">
                  <c:v>restauration</c:v>
                </c:pt>
                <c:pt idx="2">
                  <c:v>NAP</c:v>
                </c:pt>
                <c:pt idx="3">
                  <c:v>Etude du soir</c:v>
                </c:pt>
                <c:pt idx="4">
                  <c:v>Accueil après étude 18/19h</c:v>
                </c:pt>
                <c:pt idx="5">
                  <c:v>accueil du soir 16h30/19h</c:v>
                </c:pt>
                <c:pt idx="6">
                  <c:v>ALSH mercredi</c:v>
                </c:pt>
                <c:pt idx="7">
                  <c:v>ALSH vacances</c:v>
                </c:pt>
              </c:strCache>
            </c:strRef>
          </c:cat>
          <c:val>
            <c:numRef>
              <c:f>Feuil2!$Q$4:$Q$12</c:f>
            </c:numRef>
          </c:val>
        </c:ser>
        <c:ser>
          <c:idx val="5"/>
          <c:order val="5"/>
          <c:tx>
            <c:strRef>
              <c:f>Feuil2!$R$3</c:f>
              <c:strCache>
                <c:ptCount val="1"/>
                <c:pt idx="0">
                  <c:v>non concerné / non répondu</c:v>
                </c:pt>
              </c:strCache>
            </c:strRef>
          </c:tx>
          <c:invertIfNegative val="0"/>
          <c:cat>
            <c:strRef>
              <c:f>Feuil2!$L$4:$L$12</c:f>
              <c:strCache>
                <c:ptCount val="8"/>
                <c:pt idx="0">
                  <c:v>accueil du matin</c:v>
                </c:pt>
                <c:pt idx="1">
                  <c:v>restauration</c:v>
                </c:pt>
                <c:pt idx="2">
                  <c:v>NAP</c:v>
                </c:pt>
                <c:pt idx="3">
                  <c:v>Etude du soir</c:v>
                </c:pt>
                <c:pt idx="4">
                  <c:v>Accueil après étude 18/19h</c:v>
                </c:pt>
                <c:pt idx="5">
                  <c:v>accueil du soir 16h30/19h</c:v>
                </c:pt>
                <c:pt idx="6">
                  <c:v>ALSH mercredi</c:v>
                </c:pt>
                <c:pt idx="7">
                  <c:v>ALSH vacances</c:v>
                </c:pt>
              </c:strCache>
            </c:strRef>
          </c:cat>
          <c:val>
            <c:numRef>
              <c:f>Feuil2!$R$4:$R$12</c:f>
              <c:numCache>
                <c:formatCode>0.00%</c:formatCode>
                <c:ptCount val="9"/>
                <c:pt idx="0">
                  <c:v>0.52083333333333337</c:v>
                </c:pt>
                <c:pt idx="1">
                  <c:v>0.14583333333333334</c:v>
                </c:pt>
                <c:pt idx="2">
                  <c:v>0.375</c:v>
                </c:pt>
                <c:pt idx="3">
                  <c:v>0.55208333333333337</c:v>
                </c:pt>
                <c:pt idx="4">
                  <c:v>0.65625</c:v>
                </c:pt>
                <c:pt idx="5">
                  <c:v>0.53125</c:v>
                </c:pt>
                <c:pt idx="6">
                  <c:v>0.66666666666666663</c:v>
                </c:pt>
                <c:pt idx="7">
                  <c:v>0.5625</c:v>
                </c:pt>
              </c:numCache>
            </c:numRef>
          </c:val>
        </c:ser>
        <c:dLbls>
          <c:showLegendKey val="0"/>
          <c:showVal val="0"/>
          <c:showCatName val="0"/>
          <c:showSerName val="0"/>
          <c:showPercent val="0"/>
          <c:showBubbleSize val="0"/>
        </c:dLbls>
        <c:gapWidth val="150"/>
        <c:axId val="46631168"/>
        <c:axId val="52301824"/>
      </c:barChart>
      <c:catAx>
        <c:axId val="46631168"/>
        <c:scaling>
          <c:orientation val="minMax"/>
        </c:scaling>
        <c:delete val="0"/>
        <c:axPos val="b"/>
        <c:numFmt formatCode="General" sourceLinked="0"/>
        <c:majorTickMark val="out"/>
        <c:minorTickMark val="none"/>
        <c:tickLblPos val="nextTo"/>
        <c:txPr>
          <a:bodyPr/>
          <a:lstStyle/>
          <a:p>
            <a:pPr>
              <a:defRPr sz="950" baseline="0"/>
            </a:pPr>
            <a:endParaRPr lang="fr-FR"/>
          </a:p>
        </c:txPr>
        <c:crossAx val="52301824"/>
        <c:crosses val="autoZero"/>
        <c:auto val="1"/>
        <c:lblAlgn val="ctr"/>
        <c:lblOffset val="100"/>
        <c:noMultiLvlLbl val="0"/>
      </c:catAx>
      <c:valAx>
        <c:axId val="52301824"/>
        <c:scaling>
          <c:orientation val="minMax"/>
        </c:scaling>
        <c:delete val="0"/>
        <c:axPos val="l"/>
        <c:majorGridlines/>
        <c:numFmt formatCode="0.00%" sourceLinked="1"/>
        <c:majorTickMark val="out"/>
        <c:minorTickMark val="none"/>
        <c:tickLblPos val="nextTo"/>
        <c:crossAx val="46631168"/>
        <c:crosses val="autoZero"/>
        <c:crossBetween val="between"/>
      </c:valAx>
    </c:plotArea>
    <c:legend>
      <c:legendPos val="r"/>
      <c:layout>
        <c:manualLayout>
          <c:xMode val="edge"/>
          <c:yMode val="edge"/>
          <c:x val="0.78874963546223398"/>
          <c:y val="0.37933446203239896"/>
          <c:w val="0.20662073490813648"/>
          <c:h val="0.23110656786927056"/>
        </c:manualLayout>
      </c:layout>
      <c:overlay val="0"/>
    </c:legend>
    <c:plotVisOnly val="1"/>
    <c:dispBlanksAs val="gap"/>
    <c:showDLblsOverMax val="0"/>
  </c:chart>
  <c:txPr>
    <a:bodyPr/>
    <a:lstStyle/>
    <a:p>
      <a:pPr>
        <a:defRPr sz="1000" baseline="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Feuil3!$A$7</c:f>
              <c:strCache>
                <c:ptCount val="1"/>
                <c:pt idx="0">
                  <c:v>Les activités proposées sont-elles en nombre suffisant?</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Feuil3!$B$6:$C$6</c:f>
              <c:strCache>
                <c:ptCount val="2"/>
                <c:pt idx="0">
                  <c:v>satisfaction</c:v>
                </c:pt>
                <c:pt idx="1">
                  <c:v>insatisfaction</c:v>
                </c:pt>
              </c:strCache>
            </c:strRef>
          </c:cat>
          <c:val>
            <c:numRef>
              <c:f>Feuil3!$B$7:$C$7</c:f>
              <c:numCache>
                <c:formatCode>0.00%</c:formatCode>
                <c:ptCount val="2"/>
                <c:pt idx="0">
                  <c:v>0.73913043478260865</c:v>
                </c:pt>
                <c:pt idx="1">
                  <c:v>0.19565217391304346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Feuil3!$A$9</c:f>
              <c:strCache>
                <c:ptCount val="1"/>
                <c:pt idx="0">
                  <c:v>Les activités proposées sont-elles diversifiées?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Feuil3!$B$8:$C$8</c:f>
              <c:strCache>
                <c:ptCount val="2"/>
                <c:pt idx="0">
                  <c:v>satisfaction</c:v>
                </c:pt>
                <c:pt idx="1">
                  <c:v>insatisfaction</c:v>
                </c:pt>
              </c:strCache>
            </c:strRef>
          </c:cat>
          <c:val>
            <c:numRef>
              <c:f>Feuil3!$B$9:$C$9</c:f>
              <c:numCache>
                <c:formatCode>0.00%</c:formatCode>
                <c:ptCount val="2"/>
                <c:pt idx="0">
                  <c:v>0.76086956521739135</c:v>
                </c:pt>
                <c:pt idx="1">
                  <c:v>0.15217391304347827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Feuil3!$A$11</c:f>
              <c:strCache>
                <c:ptCount val="1"/>
                <c:pt idx="0">
                  <c:v>L'encadrement vous semble-t-il suffisant?</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Feuil3!$B$10:$C$10</c:f>
              <c:strCache>
                <c:ptCount val="2"/>
                <c:pt idx="0">
                  <c:v>satisfaction</c:v>
                </c:pt>
                <c:pt idx="1">
                  <c:v>insatisfaction</c:v>
                </c:pt>
              </c:strCache>
            </c:strRef>
          </c:cat>
          <c:val>
            <c:numRef>
              <c:f>Feuil3!$B$11:$C$11</c:f>
              <c:numCache>
                <c:formatCode>0.00%</c:formatCode>
                <c:ptCount val="2"/>
                <c:pt idx="0">
                  <c:v>0.86956521739130432</c:v>
                </c:pt>
                <c:pt idx="1">
                  <c:v>0.10869565217391304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Feuil3!$A$13</c:f>
              <c:strCache>
                <c:ptCount val="1"/>
                <c:pt idx="0">
                  <c:v>L'encadrement vous semble t-il qualifié?</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Feuil3!$B$12:$C$12</c:f>
              <c:strCache>
                <c:ptCount val="2"/>
                <c:pt idx="0">
                  <c:v>satisfaction</c:v>
                </c:pt>
                <c:pt idx="1">
                  <c:v>insatisfaction</c:v>
                </c:pt>
              </c:strCache>
            </c:strRef>
          </c:cat>
          <c:val>
            <c:numRef>
              <c:f>Feuil3!$B$13:$C$13</c:f>
              <c:numCache>
                <c:formatCode>0.00%</c:formatCode>
                <c:ptCount val="2"/>
                <c:pt idx="0">
                  <c:v>0.86956521739130443</c:v>
                </c:pt>
                <c:pt idx="1">
                  <c:v>6.5217391304347824E-2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Feuil3!$A$15</c:f>
              <c:strCache>
                <c:ptCount val="1"/>
                <c:pt idx="0">
                  <c:v>les locaux d'accueil vous semblent-ils adaptés?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Feuil3!$B$14:$C$14</c:f>
              <c:strCache>
                <c:ptCount val="2"/>
                <c:pt idx="0">
                  <c:v>satisfaction</c:v>
                </c:pt>
                <c:pt idx="1">
                  <c:v>insatisfaction</c:v>
                </c:pt>
              </c:strCache>
            </c:strRef>
          </c:cat>
          <c:val>
            <c:numRef>
              <c:f>Feuil3!$B$15:$C$15</c:f>
              <c:numCache>
                <c:formatCode>0.00%</c:formatCode>
                <c:ptCount val="2"/>
                <c:pt idx="0">
                  <c:v>0.86956521739130443</c:v>
                </c:pt>
                <c:pt idx="1">
                  <c:v>6.5217391304347824E-2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Feuil4!$A$3</c:f>
              <c:strCache>
                <c:ptCount val="1"/>
                <c:pt idx="0">
                  <c:v>L'information sur les activités proposées est-elle accessible?</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Feuil4!$B$2:$C$2</c:f>
              <c:strCache>
                <c:ptCount val="2"/>
                <c:pt idx="0">
                  <c:v>satisfaction</c:v>
                </c:pt>
                <c:pt idx="1">
                  <c:v>insatisfaction</c:v>
                </c:pt>
              </c:strCache>
            </c:strRef>
          </c:cat>
          <c:val>
            <c:numRef>
              <c:f>Feuil4!$B$3:$C$3</c:f>
              <c:numCache>
                <c:formatCode>0.00%</c:formatCode>
                <c:ptCount val="2"/>
                <c:pt idx="0">
                  <c:v>0.54411764705882348</c:v>
                </c:pt>
                <c:pt idx="1">
                  <c:v>0.35294117647058826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Feuil4!$A$5</c:f>
              <c:strCache>
                <c:ptCount val="1"/>
                <c:pt idx="0">
                  <c:v>L'information sur les activités proposées est-elle suffisante?</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Feuil4!$B$4:$C$4</c:f>
              <c:strCache>
                <c:ptCount val="2"/>
                <c:pt idx="0">
                  <c:v>satisfaction</c:v>
                </c:pt>
                <c:pt idx="1">
                  <c:v>insatisfaction</c:v>
                </c:pt>
              </c:strCache>
            </c:strRef>
          </c:cat>
          <c:val>
            <c:numRef>
              <c:f>Feuil4!$B$5:$C$5</c:f>
              <c:numCache>
                <c:formatCode>0.00%</c:formatCode>
                <c:ptCount val="2"/>
                <c:pt idx="0">
                  <c:v>0.51470588235294112</c:v>
                </c:pt>
                <c:pt idx="1">
                  <c:v>0.42647058823529416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Feuil4!$A$7</c:f>
              <c:strCache>
                <c:ptCount val="1"/>
                <c:pt idx="0">
                  <c:v>Les activités proposées sont-elles en nombre suffisant?</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Feuil4!$B$6:$C$6</c:f>
              <c:strCache>
                <c:ptCount val="2"/>
                <c:pt idx="0">
                  <c:v>satisfaction</c:v>
                </c:pt>
                <c:pt idx="1">
                  <c:v>insatisfaction</c:v>
                </c:pt>
              </c:strCache>
            </c:strRef>
          </c:cat>
          <c:val>
            <c:numRef>
              <c:f>Feuil4!$B$7:$C$7</c:f>
              <c:numCache>
                <c:formatCode>0.00%</c:formatCode>
                <c:ptCount val="2"/>
                <c:pt idx="0">
                  <c:v>0.54411764705882348</c:v>
                </c:pt>
                <c:pt idx="1">
                  <c:v>0.3970588235294118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Feuil4!$A$9</c:f>
              <c:strCache>
                <c:ptCount val="1"/>
                <c:pt idx="0">
                  <c:v>Les activités proposées sont-elles diversifiées?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Feuil4!$B$8:$C$8</c:f>
              <c:strCache>
                <c:ptCount val="2"/>
                <c:pt idx="0">
                  <c:v>satisfaction</c:v>
                </c:pt>
                <c:pt idx="1">
                  <c:v>insatisfaction</c:v>
                </c:pt>
              </c:strCache>
            </c:strRef>
          </c:cat>
          <c:val>
            <c:numRef>
              <c:f>Feuil4!$B$9:$C$9</c:f>
              <c:numCache>
                <c:formatCode>0.00%</c:formatCode>
                <c:ptCount val="2"/>
                <c:pt idx="0">
                  <c:v>0.58823529411764708</c:v>
                </c:pt>
                <c:pt idx="1">
                  <c:v>0.33823529411764708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171147525478235"/>
          <c:y val="6.9019624892913356E-2"/>
        </c:manualLayout>
      </c:layout>
      <c:overlay val="0"/>
    </c:title>
    <c:autoTitleDeleted val="0"/>
    <c:plotArea>
      <c:layout/>
      <c:pieChart>
        <c:varyColors val="1"/>
        <c:ser>
          <c:idx val="0"/>
          <c:order val="0"/>
          <c:tx>
            <c:strRef>
              <c:f>Feuil4!$A$11</c:f>
              <c:strCache>
                <c:ptCount val="1"/>
                <c:pt idx="0">
                  <c:v>L'encadrement vous semble-t-il suffisant?</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Feuil4!$B$10:$C$10</c:f>
              <c:strCache>
                <c:ptCount val="2"/>
                <c:pt idx="0">
                  <c:v>satisfaction</c:v>
                </c:pt>
                <c:pt idx="1">
                  <c:v>insatisfaction</c:v>
                </c:pt>
              </c:strCache>
            </c:strRef>
          </c:cat>
          <c:val>
            <c:numRef>
              <c:f>Feuil4!$B$11:$C$11</c:f>
              <c:numCache>
                <c:formatCode>0.00%</c:formatCode>
                <c:ptCount val="2"/>
                <c:pt idx="0">
                  <c:v>0.58823529411764708</c:v>
                </c:pt>
                <c:pt idx="1">
                  <c:v>0.27941176470588236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Feuil2!$U$33:$U$35</c:f>
              <c:strCache>
                <c:ptCount val="3"/>
                <c:pt idx="0">
                  <c:v>le connaît</c:v>
                </c:pt>
                <c:pt idx="1">
                  <c:v>ne le connaît pas</c:v>
                </c:pt>
                <c:pt idx="2">
                  <c:v>pas répondu</c:v>
                </c:pt>
              </c:strCache>
            </c:strRef>
          </c:cat>
          <c:val>
            <c:numRef>
              <c:f>Feuil2!$V$33:$V$35</c:f>
              <c:numCache>
                <c:formatCode>0.00%</c:formatCode>
                <c:ptCount val="3"/>
                <c:pt idx="0">
                  <c:v>0.88541666666666663</c:v>
                </c:pt>
                <c:pt idx="1">
                  <c:v>3.125E-2</c:v>
                </c:pt>
                <c:pt idx="2">
                  <c:v>8.3333333333333329E-2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Feuil4!$A$13</c:f>
              <c:strCache>
                <c:ptCount val="1"/>
                <c:pt idx="0">
                  <c:v>L'encadrement vous semble t-il qualifié?</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Feuil4!$B$12:$C$12</c:f>
              <c:strCache>
                <c:ptCount val="2"/>
                <c:pt idx="0">
                  <c:v>satisfaction</c:v>
                </c:pt>
                <c:pt idx="1">
                  <c:v>insatisfaction</c:v>
                </c:pt>
              </c:strCache>
            </c:strRef>
          </c:cat>
          <c:val>
            <c:numRef>
              <c:f>Feuil4!$B$13:$C$13</c:f>
              <c:numCache>
                <c:formatCode>0.00%</c:formatCode>
                <c:ptCount val="2"/>
                <c:pt idx="0">
                  <c:v>0.69117647058823528</c:v>
                </c:pt>
                <c:pt idx="1">
                  <c:v>0.13235294117647059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Feuil4!$A$15</c:f>
              <c:strCache>
                <c:ptCount val="1"/>
                <c:pt idx="0">
                  <c:v>les locaux d'accueil vous semblent-ils adaptés?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Feuil4!$B$14:$C$14</c:f>
              <c:strCache>
                <c:ptCount val="2"/>
                <c:pt idx="0">
                  <c:v>satisfaction</c:v>
                </c:pt>
                <c:pt idx="1">
                  <c:v>insatisfaction</c:v>
                </c:pt>
              </c:strCache>
            </c:strRef>
          </c:cat>
          <c:val>
            <c:numRef>
              <c:f>Feuil4!$B$15:$C$15</c:f>
              <c:numCache>
                <c:formatCode>0.00%</c:formatCode>
                <c:ptCount val="2"/>
                <c:pt idx="0">
                  <c:v>0.63235294117647056</c:v>
                </c:pt>
                <c:pt idx="1">
                  <c:v>0.16176470588235295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3333333333334"/>
          <c:y val="0.11805555555555555"/>
          <c:w val="0.46388888888888891"/>
          <c:h val="0.77314814814814814"/>
        </c:manualLayout>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Feuil2!$BZ$4:$BZ$6</c:f>
              <c:strCache>
                <c:ptCount val="3"/>
                <c:pt idx="0">
                  <c:v>régulièrement</c:v>
                </c:pt>
                <c:pt idx="1">
                  <c:v>rarement</c:v>
                </c:pt>
                <c:pt idx="2">
                  <c:v>souvent</c:v>
                </c:pt>
              </c:strCache>
            </c:strRef>
          </c:cat>
          <c:val>
            <c:numRef>
              <c:f>Feuil2!$CA$4:$CA$6</c:f>
              <c:numCache>
                <c:formatCode>0.00%</c:formatCode>
                <c:ptCount val="3"/>
                <c:pt idx="0">
                  <c:v>0.57291666666666663</c:v>
                </c:pt>
                <c:pt idx="1">
                  <c:v>0.3125</c:v>
                </c:pt>
                <c:pt idx="2">
                  <c:v>9.375E-2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Feuil2!$BZ$20:$BZ$21</c:f>
              <c:strCache>
                <c:ptCount val="2"/>
                <c:pt idx="0">
                  <c:v>de satisfaction</c:v>
                </c:pt>
                <c:pt idx="1">
                  <c:v>de mécontentement</c:v>
                </c:pt>
              </c:strCache>
            </c:strRef>
          </c:cat>
          <c:val>
            <c:numRef>
              <c:f>Feuil2!$CA$20:$CA$21</c:f>
              <c:numCache>
                <c:formatCode>0.00%</c:formatCode>
                <c:ptCount val="2"/>
                <c:pt idx="0">
                  <c:v>0.83333333333333337</c:v>
                </c:pt>
                <c:pt idx="1">
                  <c:v>8.3333333333333329E-2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Feuil2!$CG$6</c:f>
              <c:strCache>
                <c:ptCount val="1"/>
                <c:pt idx="0">
                  <c:v>mercredi</c:v>
                </c:pt>
              </c:strCache>
            </c:strRef>
          </c:tx>
          <c:marker>
            <c:symbol val="none"/>
          </c:marker>
          <c:cat>
            <c:strRef>
              <c:f>Feuil2!$CF$7:$CF$9</c:f>
              <c:strCache>
                <c:ptCount val="3"/>
                <c:pt idx="0">
                  <c:v>régulièrement</c:v>
                </c:pt>
                <c:pt idx="1">
                  <c:v>ponctuellement</c:v>
                </c:pt>
                <c:pt idx="2">
                  <c:v>jamais</c:v>
                </c:pt>
              </c:strCache>
            </c:strRef>
          </c:cat>
          <c:val>
            <c:numRef>
              <c:f>Feuil2!$CG$7:$CG$9</c:f>
              <c:numCache>
                <c:formatCode>0.00%</c:formatCode>
                <c:ptCount val="3"/>
                <c:pt idx="0">
                  <c:v>0.19791666666666666</c:v>
                </c:pt>
                <c:pt idx="1">
                  <c:v>0.10416666666666667</c:v>
                </c:pt>
                <c:pt idx="2">
                  <c:v>0.67708333333333337</c:v>
                </c:pt>
              </c:numCache>
            </c:numRef>
          </c:val>
          <c:smooth val="0"/>
        </c:ser>
        <c:ser>
          <c:idx val="1"/>
          <c:order val="1"/>
          <c:tx>
            <c:strRef>
              <c:f>Feuil2!$CH$6</c:f>
              <c:strCache>
                <c:ptCount val="1"/>
                <c:pt idx="0">
                  <c:v>vacances scolaires</c:v>
                </c:pt>
              </c:strCache>
            </c:strRef>
          </c:tx>
          <c:marker>
            <c:symbol val="none"/>
          </c:marker>
          <c:cat>
            <c:strRef>
              <c:f>Feuil2!$CF$7:$CF$9</c:f>
              <c:strCache>
                <c:ptCount val="3"/>
                <c:pt idx="0">
                  <c:v>régulièrement</c:v>
                </c:pt>
                <c:pt idx="1">
                  <c:v>ponctuellement</c:v>
                </c:pt>
                <c:pt idx="2">
                  <c:v>jamais</c:v>
                </c:pt>
              </c:strCache>
            </c:strRef>
          </c:cat>
          <c:val>
            <c:numRef>
              <c:f>Feuil2!$CH$7:$CH$9</c:f>
              <c:numCache>
                <c:formatCode>0.00%</c:formatCode>
                <c:ptCount val="3"/>
                <c:pt idx="0">
                  <c:v>0.1875</c:v>
                </c:pt>
                <c:pt idx="1">
                  <c:v>0.21875</c:v>
                </c:pt>
                <c:pt idx="2">
                  <c:v>0.54166666666666663</c:v>
                </c:pt>
              </c:numCache>
            </c:numRef>
          </c:val>
          <c:smooth val="0"/>
        </c:ser>
        <c:dLbls>
          <c:showLegendKey val="0"/>
          <c:showVal val="0"/>
          <c:showCatName val="0"/>
          <c:showSerName val="0"/>
          <c:showPercent val="0"/>
          <c:showBubbleSize val="0"/>
        </c:dLbls>
        <c:marker val="1"/>
        <c:smooth val="0"/>
        <c:axId val="109062016"/>
        <c:axId val="109063552"/>
      </c:lineChart>
      <c:catAx>
        <c:axId val="109062016"/>
        <c:scaling>
          <c:orientation val="minMax"/>
        </c:scaling>
        <c:delete val="0"/>
        <c:axPos val="b"/>
        <c:numFmt formatCode="General" sourceLinked="0"/>
        <c:majorTickMark val="none"/>
        <c:minorTickMark val="none"/>
        <c:tickLblPos val="nextTo"/>
        <c:crossAx val="109063552"/>
        <c:crosses val="autoZero"/>
        <c:auto val="1"/>
        <c:lblAlgn val="ctr"/>
        <c:lblOffset val="100"/>
        <c:noMultiLvlLbl val="0"/>
      </c:catAx>
      <c:valAx>
        <c:axId val="109063552"/>
        <c:scaling>
          <c:orientation val="minMax"/>
        </c:scaling>
        <c:delete val="0"/>
        <c:axPos val="l"/>
        <c:majorGridlines/>
        <c:numFmt formatCode="0.00%" sourceLinked="1"/>
        <c:majorTickMark val="none"/>
        <c:minorTickMark val="none"/>
        <c:tickLblPos val="nextTo"/>
        <c:crossAx val="1090620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Feuil5!$B$1</c:f>
              <c:strCache>
                <c:ptCount val="1"/>
                <c:pt idx="0">
                  <c:v>satisfait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Feuil5!$A$2:$A$9</c:f>
              <c:strCache>
                <c:ptCount val="8"/>
                <c:pt idx="0">
                  <c:v>L'information sur les activités proposées est-elle accessible?</c:v>
                </c:pt>
                <c:pt idx="1">
                  <c:v>L'information sur les activités proposées est-elle suffisante?</c:v>
                </c:pt>
                <c:pt idx="2">
                  <c:v>Les activités proposées sont-elles en nombre suffisant?</c:v>
                </c:pt>
                <c:pt idx="3">
                  <c:v>Les activités proposées sont-elles diversifiées?</c:v>
                </c:pt>
                <c:pt idx="4">
                  <c:v>les sorties proposées sont-elles en nombre suffisant?</c:v>
                </c:pt>
                <c:pt idx="5">
                  <c:v>L'encadrement vous semble-t-il suffisant?</c:v>
                </c:pt>
                <c:pt idx="6">
                  <c:v>L'encadrement vous semble t-il qualifié?</c:v>
                </c:pt>
                <c:pt idx="7">
                  <c:v>les locaux d'accueil vous semblent-ils adaptés?</c:v>
                </c:pt>
              </c:strCache>
            </c:strRef>
          </c:cat>
          <c:val>
            <c:numRef>
              <c:f>Feuil5!$B$2:$B$9</c:f>
              <c:numCache>
                <c:formatCode>0.00%</c:formatCode>
                <c:ptCount val="8"/>
                <c:pt idx="0">
                  <c:v>0.63043478260869557</c:v>
                </c:pt>
                <c:pt idx="1">
                  <c:v>0.63043478260869557</c:v>
                </c:pt>
                <c:pt idx="2">
                  <c:v>0.65217391304347827</c:v>
                </c:pt>
                <c:pt idx="3">
                  <c:v>0.65217391304347827</c:v>
                </c:pt>
                <c:pt idx="4">
                  <c:v>0.54347826086956519</c:v>
                </c:pt>
                <c:pt idx="5">
                  <c:v>0.63043478260869568</c:v>
                </c:pt>
                <c:pt idx="6">
                  <c:v>0.60869565217391308</c:v>
                </c:pt>
                <c:pt idx="7">
                  <c:v>0.60869565217391308</c:v>
                </c:pt>
              </c:numCache>
            </c:numRef>
          </c:val>
        </c:ser>
        <c:ser>
          <c:idx val="1"/>
          <c:order val="1"/>
          <c:tx>
            <c:strRef>
              <c:f>Feuil5!$C$1</c:f>
              <c:strCache>
                <c:ptCount val="1"/>
                <c:pt idx="0">
                  <c:v>insatisfait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Feuil5!$A$2:$A$9</c:f>
              <c:strCache>
                <c:ptCount val="8"/>
                <c:pt idx="0">
                  <c:v>L'information sur les activités proposées est-elle accessible?</c:v>
                </c:pt>
                <c:pt idx="1">
                  <c:v>L'information sur les activités proposées est-elle suffisante?</c:v>
                </c:pt>
                <c:pt idx="2">
                  <c:v>Les activités proposées sont-elles en nombre suffisant?</c:v>
                </c:pt>
                <c:pt idx="3">
                  <c:v>Les activités proposées sont-elles diversifiées?</c:v>
                </c:pt>
                <c:pt idx="4">
                  <c:v>les sorties proposées sont-elles en nombre suffisant?</c:v>
                </c:pt>
                <c:pt idx="5">
                  <c:v>L'encadrement vous semble-t-il suffisant?</c:v>
                </c:pt>
                <c:pt idx="6">
                  <c:v>L'encadrement vous semble t-il qualifié?</c:v>
                </c:pt>
                <c:pt idx="7">
                  <c:v>les locaux d'accueil vous semblent-ils adaptés?</c:v>
                </c:pt>
              </c:strCache>
            </c:strRef>
          </c:cat>
          <c:val>
            <c:numRef>
              <c:f>Feuil5!$C$2:$C$9</c:f>
              <c:numCache>
                <c:formatCode>0.00%</c:formatCode>
                <c:ptCount val="8"/>
                <c:pt idx="0">
                  <c:v>2.1739130434782608E-2</c:v>
                </c:pt>
                <c:pt idx="1">
                  <c:v>2.1739130434782608E-2</c:v>
                </c:pt>
                <c:pt idx="2">
                  <c:v>0</c:v>
                </c:pt>
                <c:pt idx="3">
                  <c:v>0</c:v>
                </c:pt>
                <c:pt idx="4">
                  <c:v>8.6956521739130432E-2</c:v>
                </c:pt>
                <c:pt idx="5">
                  <c:v>0</c:v>
                </c:pt>
                <c:pt idx="6">
                  <c:v>2.1739130434782608E-2</c:v>
                </c:pt>
                <c:pt idx="7">
                  <c:v>2.1739130434782608E-2</c:v>
                </c:pt>
              </c:numCache>
            </c:numRef>
          </c:val>
        </c:ser>
        <c:dLbls>
          <c:showLegendKey val="0"/>
          <c:showVal val="0"/>
          <c:showCatName val="0"/>
          <c:showSerName val="0"/>
          <c:showPercent val="0"/>
          <c:showBubbleSize val="0"/>
        </c:dLbls>
        <c:gapWidth val="150"/>
        <c:axId val="108793856"/>
        <c:axId val="108795392"/>
      </c:barChart>
      <c:catAx>
        <c:axId val="108793856"/>
        <c:scaling>
          <c:orientation val="minMax"/>
        </c:scaling>
        <c:delete val="0"/>
        <c:axPos val="l"/>
        <c:numFmt formatCode="General" sourceLinked="0"/>
        <c:majorTickMark val="out"/>
        <c:minorTickMark val="none"/>
        <c:tickLblPos val="nextTo"/>
        <c:crossAx val="108795392"/>
        <c:crosses val="autoZero"/>
        <c:auto val="1"/>
        <c:lblAlgn val="ctr"/>
        <c:lblOffset val="100"/>
        <c:noMultiLvlLbl val="0"/>
      </c:catAx>
      <c:valAx>
        <c:axId val="108795392"/>
        <c:scaling>
          <c:orientation val="minMax"/>
        </c:scaling>
        <c:delete val="0"/>
        <c:axPos val="b"/>
        <c:majorGridlines/>
        <c:numFmt formatCode="0.00%" sourceLinked="1"/>
        <c:majorTickMark val="out"/>
        <c:minorTickMark val="none"/>
        <c:tickLblPos val="nextTo"/>
        <c:crossAx val="108793856"/>
        <c:crosses val="autoZero"/>
        <c:crossBetween val="between"/>
      </c:valAx>
    </c:plotArea>
    <c:legend>
      <c:legendPos val="r"/>
      <c:layout/>
      <c:overlay val="0"/>
    </c:legend>
    <c:plotVisOnly val="1"/>
    <c:dispBlanksAs val="gap"/>
    <c:showDLblsOverMax val="0"/>
  </c:chart>
  <c:txPr>
    <a:bodyPr/>
    <a:lstStyle/>
    <a:p>
      <a:pPr>
        <a:defRPr sz="12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Feuil6!$B$3</c:f>
              <c:strCache>
                <c:ptCount val="1"/>
                <c:pt idx="0">
                  <c:v>satisfait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Feuil6!$A$4:$A$11</c:f>
              <c:strCache>
                <c:ptCount val="8"/>
                <c:pt idx="0">
                  <c:v>L'information sur les activités proposées est-elle accessible?</c:v>
                </c:pt>
                <c:pt idx="1">
                  <c:v>L'information sur les activités proposées est-elle suffisante?</c:v>
                </c:pt>
                <c:pt idx="2">
                  <c:v>Les activités proposées sont-elles en nombre suffisant?</c:v>
                </c:pt>
                <c:pt idx="3">
                  <c:v>Les activités proposées sont-elles diversifiées?</c:v>
                </c:pt>
                <c:pt idx="4">
                  <c:v>les sorties proposées sont-elles en nombre suffisant?</c:v>
                </c:pt>
                <c:pt idx="5">
                  <c:v>L'encadrement vous semble-t-il suffisant?</c:v>
                </c:pt>
                <c:pt idx="6">
                  <c:v>L'encadrement vous semble t-il qualifié?</c:v>
                </c:pt>
                <c:pt idx="7">
                  <c:v>les locaux d'accueil vous semblent-ils adaptés?</c:v>
                </c:pt>
              </c:strCache>
            </c:strRef>
          </c:cat>
          <c:val>
            <c:numRef>
              <c:f>Feuil6!$B$4:$B$11</c:f>
              <c:numCache>
                <c:formatCode>0.00%</c:formatCode>
                <c:ptCount val="8"/>
                <c:pt idx="0">
                  <c:v>0.41176470588235292</c:v>
                </c:pt>
                <c:pt idx="1">
                  <c:v>0.41176470588235292</c:v>
                </c:pt>
                <c:pt idx="2">
                  <c:v>0.39705882352941174</c:v>
                </c:pt>
                <c:pt idx="3">
                  <c:v>0.3970588235294118</c:v>
                </c:pt>
                <c:pt idx="4">
                  <c:v>0.3235294117647059</c:v>
                </c:pt>
                <c:pt idx="5">
                  <c:v>0.41176470588235292</c:v>
                </c:pt>
                <c:pt idx="6">
                  <c:v>0.3970588235294118</c:v>
                </c:pt>
                <c:pt idx="7">
                  <c:v>0.3529411764705882</c:v>
                </c:pt>
              </c:numCache>
            </c:numRef>
          </c:val>
        </c:ser>
        <c:ser>
          <c:idx val="1"/>
          <c:order val="1"/>
          <c:tx>
            <c:strRef>
              <c:f>Feuil6!$C$3</c:f>
              <c:strCache>
                <c:ptCount val="1"/>
                <c:pt idx="0">
                  <c:v>insatisfait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Feuil6!$A$4:$A$11</c:f>
              <c:strCache>
                <c:ptCount val="8"/>
                <c:pt idx="0">
                  <c:v>L'information sur les activités proposées est-elle accessible?</c:v>
                </c:pt>
                <c:pt idx="1">
                  <c:v>L'information sur les activités proposées est-elle suffisante?</c:v>
                </c:pt>
                <c:pt idx="2">
                  <c:v>Les activités proposées sont-elles en nombre suffisant?</c:v>
                </c:pt>
                <c:pt idx="3">
                  <c:v>Les activités proposées sont-elles diversifiées?</c:v>
                </c:pt>
                <c:pt idx="4">
                  <c:v>les sorties proposées sont-elles en nombre suffisant?</c:v>
                </c:pt>
                <c:pt idx="5">
                  <c:v>L'encadrement vous semble-t-il suffisant?</c:v>
                </c:pt>
                <c:pt idx="6">
                  <c:v>L'encadrement vous semble t-il qualifié?</c:v>
                </c:pt>
                <c:pt idx="7">
                  <c:v>les locaux d'accueil vous semblent-ils adaptés?</c:v>
                </c:pt>
              </c:strCache>
            </c:strRef>
          </c:cat>
          <c:val>
            <c:numRef>
              <c:f>Feuil6!$C$4:$C$11</c:f>
              <c:numCache>
                <c:formatCode>0.00%</c:formatCode>
                <c:ptCount val="8"/>
                <c:pt idx="0">
                  <c:v>4.4117647058823525E-2</c:v>
                </c:pt>
                <c:pt idx="1">
                  <c:v>4.4117647058823525E-2</c:v>
                </c:pt>
                <c:pt idx="2">
                  <c:v>5.8823529411764705E-2</c:v>
                </c:pt>
                <c:pt idx="3">
                  <c:v>4.4117647058823532E-2</c:v>
                </c:pt>
                <c:pt idx="4">
                  <c:v>0.11764705882352941</c:v>
                </c:pt>
                <c:pt idx="5">
                  <c:v>0.22058823529411764</c:v>
                </c:pt>
                <c:pt idx="6">
                  <c:v>1.4705882352941176E-2</c:v>
                </c:pt>
                <c:pt idx="7">
                  <c:v>5.8823529411764705E-2</c:v>
                </c:pt>
              </c:numCache>
            </c:numRef>
          </c:val>
        </c:ser>
        <c:dLbls>
          <c:showLegendKey val="0"/>
          <c:showVal val="0"/>
          <c:showCatName val="0"/>
          <c:showSerName val="0"/>
          <c:showPercent val="0"/>
          <c:showBubbleSize val="0"/>
        </c:dLbls>
        <c:gapWidth val="150"/>
        <c:axId val="109891968"/>
        <c:axId val="109893504"/>
      </c:barChart>
      <c:catAx>
        <c:axId val="109891968"/>
        <c:scaling>
          <c:orientation val="minMax"/>
        </c:scaling>
        <c:delete val="0"/>
        <c:axPos val="l"/>
        <c:numFmt formatCode="General" sourceLinked="0"/>
        <c:majorTickMark val="out"/>
        <c:minorTickMark val="none"/>
        <c:tickLblPos val="nextTo"/>
        <c:crossAx val="109893504"/>
        <c:crosses val="autoZero"/>
        <c:auto val="1"/>
        <c:lblAlgn val="ctr"/>
        <c:lblOffset val="100"/>
        <c:noMultiLvlLbl val="0"/>
      </c:catAx>
      <c:valAx>
        <c:axId val="109893504"/>
        <c:scaling>
          <c:orientation val="minMax"/>
        </c:scaling>
        <c:delete val="0"/>
        <c:axPos val="b"/>
        <c:majorGridlines/>
        <c:numFmt formatCode="0.00%" sourceLinked="1"/>
        <c:majorTickMark val="out"/>
        <c:minorTickMark val="none"/>
        <c:tickLblPos val="nextTo"/>
        <c:crossAx val="1098919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Feuil2!$DD$4:$DD$5</c:f>
              <c:strCache>
                <c:ptCount val="2"/>
                <c:pt idx="0">
                  <c:v>oui</c:v>
                </c:pt>
                <c:pt idx="1">
                  <c:v>non</c:v>
                </c:pt>
              </c:strCache>
            </c:strRef>
          </c:cat>
          <c:val>
            <c:numRef>
              <c:f>Feuil2!$DE$4:$DE$5</c:f>
              <c:numCache>
                <c:formatCode>0.00%</c:formatCode>
                <c:ptCount val="2"/>
                <c:pt idx="0">
                  <c:v>0.36363636363636365</c:v>
                </c:pt>
                <c:pt idx="1">
                  <c:v>0.61818181818181817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Feuil2!$DK$6:$DK$12</c:f>
              <c:strCache>
                <c:ptCount val="7"/>
                <c:pt idx="0">
                  <c:v>vous gardez votre enfant ou le faites garder par un membre de votre famille</c:v>
                </c:pt>
                <c:pt idx="1">
                  <c:v>vous confiez la garde de votre enfant à une autre structure</c:v>
                </c:pt>
                <c:pt idx="2">
                  <c:v>votre enfant part systématiquement en vacances</c:v>
                </c:pt>
                <c:pt idx="3">
                  <c:v>les horaires sont inadaptés à votre situation</c:v>
                </c:pt>
                <c:pt idx="4">
                  <c:v>les locaux ne satisfont pas votre enfant</c:v>
                </c:pt>
                <c:pt idx="5">
                  <c:v>les activités ne satisfont pas votre enfant</c:v>
                </c:pt>
                <c:pt idx="6">
                  <c:v>les sorties ne satisfont pas votre enfant</c:v>
                </c:pt>
              </c:strCache>
            </c:strRef>
          </c:cat>
          <c:val>
            <c:numRef>
              <c:f>Feuil2!$DL$6:$DL$12</c:f>
              <c:numCache>
                <c:formatCode>0.00%</c:formatCode>
                <c:ptCount val="7"/>
                <c:pt idx="0">
                  <c:v>0.70731707317073167</c:v>
                </c:pt>
                <c:pt idx="1">
                  <c:v>6.097560975609756E-2</c:v>
                </c:pt>
                <c:pt idx="2">
                  <c:v>0.12195121951219512</c:v>
                </c:pt>
                <c:pt idx="3">
                  <c:v>3.6585365853658534E-2</c:v>
                </c:pt>
                <c:pt idx="4">
                  <c:v>1.2195121951219513E-2</c:v>
                </c:pt>
                <c:pt idx="5">
                  <c:v>3.6585365853658534E-2</c:v>
                </c:pt>
                <c:pt idx="6">
                  <c:v>2.4390243902439025E-2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Feuil2!$DN$4:$DN$7</c:f>
              <c:strCache>
                <c:ptCount val="4"/>
                <c:pt idx="0">
                  <c:v>très satisfait</c:v>
                </c:pt>
                <c:pt idx="1">
                  <c:v>plutôt satisfait</c:v>
                </c:pt>
                <c:pt idx="2">
                  <c:v>plutôt insatisfait</c:v>
                </c:pt>
                <c:pt idx="3">
                  <c:v>très insatisfait</c:v>
                </c:pt>
              </c:strCache>
            </c:strRef>
          </c:cat>
          <c:val>
            <c:numRef>
              <c:f>Feuil2!$DO$4:$DO$7</c:f>
              <c:numCache>
                <c:formatCode>0.00%</c:formatCode>
                <c:ptCount val="4"/>
                <c:pt idx="0">
                  <c:v>0.32291666666666669</c:v>
                </c:pt>
                <c:pt idx="1">
                  <c:v>0.51041666666666663</c:v>
                </c:pt>
                <c:pt idx="2">
                  <c:v>0.125</c:v>
                </c:pt>
                <c:pt idx="3">
                  <c:v>2.0833333333333332E-2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6905906945842346"/>
          <c:y val="0.71061015305769093"/>
          <c:w val="0.31752002021376902"/>
          <c:h val="0.27422497976027571"/>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Feuil2!$U$43:$U$45</c:f>
              <c:strCache>
                <c:ptCount val="3"/>
                <c:pt idx="0">
                  <c:v>quotient calculé</c:v>
                </c:pt>
                <c:pt idx="1">
                  <c:v>non calculé</c:v>
                </c:pt>
                <c:pt idx="2">
                  <c:v>non répondu</c:v>
                </c:pt>
              </c:strCache>
            </c:strRef>
          </c:cat>
          <c:val>
            <c:numRef>
              <c:f>Feuil2!$V$43:$V$45</c:f>
              <c:numCache>
                <c:formatCode>0.00%</c:formatCode>
                <c:ptCount val="3"/>
                <c:pt idx="0">
                  <c:v>0.54166666666666663</c:v>
                </c:pt>
                <c:pt idx="1">
                  <c:v>0.36458333333333331</c:v>
                </c:pt>
                <c:pt idx="2">
                  <c:v>9.375E-2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50035960916624"/>
          <c:y val="3.8752250209561502E-2"/>
          <c:w val="0.594518737684117"/>
          <c:h val="0.62685108078767637"/>
        </c:manualLayout>
      </c:layout>
      <c:barChart>
        <c:barDir val="col"/>
        <c:grouping val="clustered"/>
        <c:varyColors val="0"/>
        <c:ser>
          <c:idx val="0"/>
          <c:order val="0"/>
          <c:tx>
            <c:strRef>
              <c:f>Feuil2!$AC$5</c:f>
              <c:strCache>
                <c:ptCount val="1"/>
                <c:pt idx="0">
                  <c:v>très satisfait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Feuil2!$AB$6:$AB$11</c:f>
              <c:strCache>
                <c:ptCount val="6"/>
                <c:pt idx="0">
                  <c:v>accueil du matin</c:v>
                </c:pt>
                <c:pt idx="1">
                  <c:v>restauration</c:v>
                </c:pt>
                <c:pt idx="2">
                  <c:v>NAP</c:v>
                </c:pt>
                <c:pt idx="3">
                  <c:v>accueil du soir 16h30/19h</c:v>
                </c:pt>
                <c:pt idx="4">
                  <c:v>ALSH mercredi</c:v>
                </c:pt>
                <c:pt idx="5">
                  <c:v>ALSH vacances</c:v>
                </c:pt>
              </c:strCache>
            </c:strRef>
          </c:cat>
          <c:val>
            <c:numRef>
              <c:f>Feuil2!$AC$6:$AC$11</c:f>
              <c:numCache>
                <c:formatCode>0.00%</c:formatCode>
                <c:ptCount val="6"/>
                <c:pt idx="0">
                  <c:v>0.32608695652173914</c:v>
                </c:pt>
                <c:pt idx="1">
                  <c:v>0.54347826086956519</c:v>
                </c:pt>
                <c:pt idx="2">
                  <c:v>0.63043478260869568</c:v>
                </c:pt>
                <c:pt idx="3">
                  <c:v>0.52173913043478259</c:v>
                </c:pt>
                <c:pt idx="4">
                  <c:v>0.39130434782608697</c:v>
                </c:pt>
                <c:pt idx="5">
                  <c:v>0.5</c:v>
                </c:pt>
              </c:numCache>
            </c:numRef>
          </c:val>
        </c:ser>
        <c:ser>
          <c:idx val="1"/>
          <c:order val="1"/>
          <c:tx>
            <c:strRef>
              <c:f>Feuil2!$AD$5</c:f>
              <c:strCache>
                <c:ptCount val="1"/>
                <c:pt idx="0">
                  <c:v>plûtot satisfait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Feuil2!$AB$6:$AB$11</c:f>
              <c:strCache>
                <c:ptCount val="6"/>
                <c:pt idx="0">
                  <c:v>accueil du matin</c:v>
                </c:pt>
                <c:pt idx="1">
                  <c:v>restauration</c:v>
                </c:pt>
                <c:pt idx="2">
                  <c:v>NAP</c:v>
                </c:pt>
                <c:pt idx="3">
                  <c:v>accueil du soir 16h30/19h</c:v>
                </c:pt>
                <c:pt idx="4">
                  <c:v>ALSH mercredi</c:v>
                </c:pt>
                <c:pt idx="5">
                  <c:v>ALSH vacances</c:v>
                </c:pt>
              </c:strCache>
            </c:strRef>
          </c:cat>
          <c:val>
            <c:numRef>
              <c:f>Feuil2!$AD$6:$AD$11</c:f>
              <c:numCache>
                <c:formatCode>0.00%</c:formatCode>
                <c:ptCount val="6"/>
                <c:pt idx="0">
                  <c:v>8.6956521739130432E-2</c:v>
                </c:pt>
                <c:pt idx="1">
                  <c:v>0.19565217391304349</c:v>
                </c:pt>
                <c:pt idx="2">
                  <c:v>0.21739130434782608</c:v>
                </c:pt>
                <c:pt idx="3">
                  <c:v>6.5217391304347824E-2</c:v>
                </c:pt>
                <c:pt idx="4">
                  <c:v>6.5217391304347824E-2</c:v>
                </c:pt>
                <c:pt idx="5">
                  <c:v>8.6956521739130432E-2</c:v>
                </c:pt>
              </c:numCache>
            </c:numRef>
          </c:val>
        </c:ser>
        <c:ser>
          <c:idx val="2"/>
          <c:order val="2"/>
          <c:tx>
            <c:strRef>
              <c:f>Feuil2!$AF$5</c:f>
              <c:strCache>
                <c:ptCount val="1"/>
                <c:pt idx="0">
                  <c:v>plutôt insatisfait</c:v>
                </c:pt>
              </c:strCache>
            </c:strRef>
          </c:tx>
          <c:invertIfNegative val="0"/>
          <c:cat>
            <c:strRef>
              <c:f>Feuil2!$AB$6:$AB$11</c:f>
              <c:strCache>
                <c:ptCount val="6"/>
                <c:pt idx="0">
                  <c:v>accueil du matin</c:v>
                </c:pt>
                <c:pt idx="1">
                  <c:v>restauration</c:v>
                </c:pt>
                <c:pt idx="2">
                  <c:v>NAP</c:v>
                </c:pt>
                <c:pt idx="3">
                  <c:v>accueil du soir 16h30/19h</c:v>
                </c:pt>
                <c:pt idx="4">
                  <c:v>ALSH mercredi</c:v>
                </c:pt>
                <c:pt idx="5">
                  <c:v>ALSH vacances</c:v>
                </c:pt>
              </c:strCache>
            </c:strRef>
          </c:cat>
          <c:val>
            <c:numRef>
              <c:f>Feuil2!$AF$6:$AF$11</c:f>
              <c:numCache>
                <c:formatCode>0.00%</c:formatCode>
                <c:ptCount val="6"/>
                <c:pt idx="0">
                  <c:v>0</c:v>
                </c:pt>
                <c:pt idx="1">
                  <c:v>2.1739130434782608E-2</c:v>
                </c:pt>
                <c:pt idx="2">
                  <c:v>0</c:v>
                </c:pt>
                <c:pt idx="3">
                  <c:v>0</c:v>
                </c:pt>
                <c:pt idx="4">
                  <c:v>0</c:v>
                </c:pt>
                <c:pt idx="5">
                  <c:v>0</c:v>
                </c:pt>
              </c:numCache>
            </c:numRef>
          </c:val>
        </c:ser>
        <c:ser>
          <c:idx val="3"/>
          <c:order val="3"/>
          <c:tx>
            <c:strRef>
              <c:f>Feuil2!$AG$5</c:f>
              <c:strCache>
                <c:ptCount val="1"/>
                <c:pt idx="0">
                  <c:v>très insatisfait</c:v>
                </c:pt>
              </c:strCache>
            </c:strRef>
          </c:tx>
          <c:invertIfNegative val="0"/>
          <c:cat>
            <c:strRef>
              <c:f>Feuil2!$AB$6:$AB$11</c:f>
              <c:strCache>
                <c:ptCount val="6"/>
                <c:pt idx="0">
                  <c:v>accueil du matin</c:v>
                </c:pt>
                <c:pt idx="1">
                  <c:v>restauration</c:v>
                </c:pt>
                <c:pt idx="2">
                  <c:v>NAP</c:v>
                </c:pt>
                <c:pt idx="3">
                  <c:v>accueil du soir 16h30/19h</c:v>
                </c:pt>
                <c:pt idx="4">
                  <c:v>ALSH mercredi</c:v>
                </c:pt>
                <c:pt idx="5">
                  <c:v>ALSH vacances</c:v>
                </c:pt>
              </c:strCache>
            </c:strRef>
          </c:cat>
          <c:val>
            <c:numRef>
              <c:f>Feuil2!$AG$6:$AG$11</c:f>
              <c:numCache>
                <c:formatCode>0.00%</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150"/>
        <c:axId val="74254592"/>
        <c:axId val="74260480"/>
      </c:barChart>
      <c:catAx>
        <c:axId val="74254592"/>
        <c:scaling>
          <c:orientation val="minMax"/>
        </c:scaling>
        <c:delete val="0"/>
        <c:axPos val="b"/>
        <c:numFmt formatCode="General" sourceLinked="0"/>
        <c:majorTickMark val="out"/>
        <c:minorTickMark val="none"/>
        <c:tickLblPos val="nextTo"/>
        <c:crossAx val="74260480"/>
        <c:crosses val="autoZero"/>
        <c:auto val="1"/>
        <c:lblAlgn val="ctr"/>
        <c:lblOffset val="100"/>
        <c:noMultiLvlLbl val="0"/>
      </c:catAx>
      <c:valAx>
        <c:axId val="74260480"/>
        <c:scaling>
          <c:orientation val="minMax"/>
        </c:scaling>
        <c:delete val="0"/>
        <c:axPos val="l"/>
        <c:majorGridlines/>
        <c:numFmt formatCode="0.00%" sourceLinked="1"/>
        <c:majorTickMark val="out"/>
        <c:minorTickMark val="none"/>
        <c:tickLblPos val="nextTo"/>
        <c:crossAx val="74254592"/>
        <c:crosses val="autoZero"/>
        <c:crossBetween val="between"/>
      </c:valAx>
      <c:spPr>
        <a:noFill/>
        <a:ln w="25400">
          <a:noFill/>
        </a:ln>
      </c:spPr>
    </c:plotArea>
    <c:legend>
      <c:legendPos val="r"/>
      <c:layout>
        <c:manualLayout>
          <c:xMode val="edge"/>
          <c:yMode val="edge"/>
          <c:x val="0.75458428595653115"/>
          <c:y val="0.37376674774291957"/>
          <c:w val="0.22685052538022094"/>
          <c:h val="0.25246650451416086"/>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Feuil2!$AJ$14</c:f>
              <c:strCache>
                <c:ptCount val="1"/>
                <c:pt idx="0">
                  <c:v>satisfaction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Feuil2!$AI$15:$AI$21</c:f>
              <c:strCache>
                <c:ptCount val="7"/>
                <c:pt idx="0">
                  <c:v>accueil du matin</c:v>
                </c:pt>
                <c:pt idx="1">
                  <c:v>restauration</c:v>
                </c:pt>
                <c:pt idx="2">
                  <c:v>NAP</c:v>
                </c:pt>
                <c:pt idx="3">
                  <c:v>étude du soir</c:v>
                </c:pt>
                <c:pt idx="4">
                  <c:v>accueil du soir 18h/19h</c:v>
                </c:pt>
                <c:pt idx="5">
                  <c:v>ALSH mercredi</c:v>
                </c:pt>
                <c:pt idx="6">
                  <c:v>ALSH vacances</c:v>
                </c:pt>
              </c:strCache>
            </c:strRef>
          </c:cat>
          <c:val>
            <c:numRef>
              <c:f>Feuil2!$AJ$15:$AJ$21</c:f>
              <c:numCache>
                <c:formatCode>0.00%</c:formatCode>
                <c:ptCount val="7"/>
                <c:pt idx="0">
                  <c:v>0.26470588235294118</c:v>
                </c:pt>
                <c:pt idx="1">
                  <c:v>0.75</c:v>
                </c:pt>
                <c:pt idx="2">
                  <c:v>0.79411764705882359</c:v>
                </c:pt>
                <c:pt idx="3">
                  <c:v>0.3970588235294118</c:v>
                </c:pt>
                <c:pt idx="4">
                  <c:v>0.23529411764705882</c:v>
                </c:pt>
                <c:pt idx="5">
                  <c:v>0.20588235294117649</c:v>
                </c:pt>
                <c:pt idx="6">
                  <c:v>0.30882352941176472</c:v>
                </c:pt>
              </c:numCache>
            </c:numRef>
          </c:val>
        </c:ser>
        <c:ser>
          <c:idx val="1"/>
          <c:order val="1"/>
          <c:tx>
            <c:strRef>
              <c:f>Feuil2!$AK$14</c:f>
              <c:strCache>
                <c:ptCount val="1"/>
                <c:pt idx="0">
                  <c:v>insatisfaction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Feuil2!$AI$15:$AI$21</c:f>
              <c:strCache>
                <c:ptCount val="7"/>
                <c:pt idx="0">
                  <c:v>accueil du matin</c:v>
                </c:pt>
                <c:pt idx="1">
                  <c:v>restauration</c:v>
                </c:pt>
                <c:pt idx="2">
                  <c:v>NAP</c:v>
                </c:pt>
                <c:pt idx="3">
                  <c:v>étude du soir</c:v>
                </c:pt>
                <c:pt idx="4">
                  <c:v>accueil du soir 18h/19h</c:v>
                </c:pt>
                <c:pt idx="5">
                  <c:v>ALSH mercredi</c:v>
                </c:pt>
                <c:pt idx="6">
                  <c:v>ALSH vacances</c:v>
                </c:pt>
              </c:strCache>
            </c:strRef>
          </c:cat>
          <c:val>
            <c:numRef>
              <c:f>Feuil2!$AK$15:$AK$21</c:f>
              <c:numCache>
                <c:formatCode>0.00%</c:formatCode>
                <c:ptCount val="7"/>
                <c:pt idx="0">
                  <c:v>1.4705882352941176E-2</c:v>
                </c:pt>
                <c:pt idx="1">
                  <c:v>0.16176470588235295</c:v>
                </c:pt>
                <c:pt idx="2">
                  <c:v>7.3529411764705885E-2</c:v>
                </c:pt>
                <c:pt idx="3">
                  <c:v>0.10294117647058824</c:v>
                </c:pt>
                <c:pt idx="4">
                  <c:v>2.9411764705882353E-2</c:v>
                </c:pt>
                <c:pt idx="5">
                  <c:v>0</c:v>
                </c:pt>
                <c:pt idx="6">
                  <c:v>0</c:v>
                </c:pt>
              </c:numCache>
            </c:numRef>
          </c:val>
        </c:ser>
        <c:dLbls>
          <c:showLegendKey val="0"/>
          <c:showVal val="1"/>
          <c:showCatName val="0"/>
          <c:showSerName val="0"/>
          <c:showPercent val="0"/>
          <c:showBubbleSize val="0"/>
        </c:dLbls>
        <c:gapWidth val="150"/>
        <c:overlap val="-25"/>
        <c:axId val="74046848"/>
        <c:axId val="74048640"/>
      </c:barChart>
      <c:catAx>
        <c:axId val="74046848"/>
        <c:scaling>
          <c:orientation val="minMax"/>
        </c:scaling>
        <c:delete val="0"/>
        <c:axPos val="b"/>
        <c:numFmt formatCode="General" sourceLinked="0"/>
        <c:majorTickMark val="none"/>
        <c:minorTickMark val="none"/>
        <c:tickLblPos val="nextTo"/>
        <c:crossAx val="74048640"/>
        <c:crosses val="autoZero"/>
        <c:auto val="1"/>
        <c:lblAlgn val="ctr"/>
        <c:lblOffset val="100"/>
        <c:noMultiLvlLbl val="0"/>
      </c:catAx>
      <c:valAx>
        <c:axId val="74048640"/>
        <c:scaling>
          <c:orientation val="minMax"/>
        </c:scaling>
        <c:delete val="1"/>
        <c:axPos val="l"/>
        <c:numFmt formatCode="0.00%" sourceLinked="1"/>
        <c:majorTickMark val="out"/>
        <c:minorTickMark val="none"/>
        <c:tickLblPos val="nextTo"/>
        <c:crossAx val="74046848"/>
        <c:crosses val="autoZero"/>
        <c:crossBetween val="between"/>
      </c:valAx>
    </c:plotArea>
    <c:legend>
      <c:legendPos val="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Feuil2!$AQ$4</c:f>
              <c:strCache>
                <c:ptCount val="1"/>
                <c:pt idx="0">
                  <c:v>très satisfait</c:v>
                </c:pt>
              </c:strCache>
            </c:strRef>
          </c:tx>
          <c:invertIfNegative val="0"/>
          <c:cat>
            <c:strRef>
              <c:f>Feuil2!$AP$5:$AP$10</c:f>
              <c:strCache>
                <c:ptCount val="6"/>
                <c:pt idx="0">
                  <c:v>accueil du matin</c:v>
                </c:pt>
                <c:pt idx="1">
                  <c:v>restauration</c:v>
                </c:pt>
                <c:pt idx="2">
                  <c:v>NAP</c:v>
                </c:pt>
                <c:pt idx="3">
                  <c:v>accueil du soir 16h30/19h</c:v>
                </c:pt>
                <c:pt idx="4">
                  <c:v>ALSH mercredi</c:v>
                </c:pt>
                <c:pt idx="5">
                  <c:v>ALSH vacances</c:v>
                </c:pt>
              </c:strCache>
            </c:strRef>
          </c:cat>
          <c:val>
            <c:numRef>
              <c:f>Feuil2!$AQ$5:$AQ$10</c:f>
              <c:numCache>
                <c:formatCode>0.00%</c:formatCode>
                <c:ptCount val="6"/>
                <c:pt idx="0">
                  <c:v>0.56521739130434778</c:v>
                </c:pt>
                <c:pt idx="1">
                  <c:v>0.73913043478260865</c:v>
                </c:pt>
                <c:pt idx="2">
                  <c:v>0.67391304347826086</c:v>
                </c:pt>
                <c:pt idx="3">
                  <c:v>0.65217391304347827</c:v>
                </c:pt>
                <c:pt idx="4">
                  <c:v>0.52173913043478259</c:v>
                </c:pt>
                <c:pt idx="5">
                  <c:v>0.58695652173913049</c:v>
                </c:pt>
              </c:numCache>
            </c:numRef>
          </c:val>
        </c:ser>
        <c:ser>
          <c:idx val="1"/>
          <c:order val="1"/>
          <c:tx>
            <c:strRef>
              <c:f>Feuil2!$AR$4</c:f>
              <c:strCache>
                <c:ptCount val="1"/>
                <c:pt idx="0">
                  <c:v>plûtot satisfait</c:v>
                </c:pt>
              </c:strCache>
            </c:strRef>
          </c:tx>
          <c:invertIfNegative val="0"/>
          <c:cat>
            <c:strRef>
              <c:f>Feuil2!$AP$5:$AP$10</c:f>
              <c:strCache>
                <c:ptCount val="6"/>
                <c:pt idx="0">
                  <c:v>accueil du matin</c:v>
                </c:pt>
                <c:pt idx="1">
                  <c:v>restauration</c:v>
                </c:pt>
                <c:pt idx="2">
                  <c:v>NAP</c:v>
                </c:pt>
                <c:pt idx="3">
                  <c:v>accueil du soir 16h30/19h</c:v>
                </c:pt>
                <c:pt idx="4">
                  <c:v>ALSH mercredi</c:v>
                </c:pt>
                <c:pt idx="5">
                  <c:v>ALSH vacances</c:v>
                </c:pt>
              </c:strCache>
            </c:strRef>
          </c:cat>
          <c:val>
            <c:numRef>
              <c:f>Feuil2!$AR$5:$AR$10</c:f>
              <c:numCache>
                <c:formatCode>0.00%</c:formatCode>
                <c:ptCount val="6"/>
                <c:pt idx="0">
                  <c:v>8.6956521739130432E-2</c:v>
                </c:pt>
                <c:pt idx="1">
                  <c:v>0.10869565217391304</c:v>
                </c:pt>
                <c:pt idx="2">
                  <c:v>0.15217391304347827</c:v>
                </c:pt>
                <c:pt idx="3">
                  <c:v>6.5217391304347824E-2</c:v>
                </c:pt>
                <c:pt idx="4">
                  <c:v>8.6956521739130432E-2</c:v>
                </c:pt>
                <c:pt idx="5">
                  <c:v>6.5217391304347824E-2</c:v>
                </c:pt>
              </c:numCache>
            </c:numRef>
          </c:val>
        </c:ser>
        <c:ser>
          <c:idx val="2"/>
          <c:order val="2"/>
          <c:tx>
            <c:strRef>
              <c:f>Feuil2!$AT$4</c:f>
              <c:strCache>
                <c:ptCount val="1"/>
                <c:pt idx="0">
                  <c:v>plutôt insatisfait</c:v>
                </c:pt>
              </c:strCache>
            </c:strRef>
          </c:tx>
          <c:invertIfNegative val="0"/>
          <c:cat>
            <c:strRef>
              <c:f>Feuil2!$AP$5:$AP$10</c:f>
              <c:strCache>
                <c:ptCount val="6"/>
                <c:pt idx="0">
                  <c:v>accueil du matin</c:v>
                </c:pt>
                <c:pt idx="1">
                  <c:v>restauration</c:v>
                </c:pt>
                <c:pt idx="2">
                  <c:v>NAP</c:v>
                </c:pt>
                <c:pt idx="3">
                  <c:v>accueil du soir 16h30/19h</c:v>
                </c:pt>
                <c:pt idx="4">
                  <c:v>ALSH mercredi</c:v>
                </c:pt>
                <c:pt idx="5">
                  <c:v>ALSH vacances</c:v>
                </c:pt>
              </c:strCache>
            </c:strRef>
          </c:cat>
          <c:val>
            <c:numRef>
              <c:f>Feuil2!$AT$5:$AT$10</c:f>
              <c:numCache>
                <c:formatCode>0.00%</c:formatCode>
                <c:ptCount val="6"/>
                <c:pt idx="0">
                  <c:v>2.1739130434782608E-2</c:v>
                </c:pt>
                <c:pt idx="1">
                  <c:v>2.1739130434782608E-2</c:v>
                </c:pt>
                <c:pt idx="2">
                  <c:v>2.1739130434782608E-2</c:v>
                </c:pt>
                <c:pt idx="3">
                  <c:v>0</c:v>
                </c:pt>
                <c:pt idx="4">
                  <c:v>0</c:v>
                </c:pt>
                <c:pt idx="5">
                  <c:v>2.1739130434782608E-2</c:v>
                </c:pt>
              </c:numCache>
            </c:numRef>
          </c:val>
        </c:ser>
        <c:ser>
          <c:idx val="3"/>
          <c:order val="3"/>
          <c:tx>
            <c:strRef>
              <c:f>Feuil2!$AU$4</c:f>
              <c:strCache>
                <c:ptCount val="1"/>
                <c:pt idx="0">
                  <c:v>très insatisfait</c:v>
                </c:pt>
              </c:strCache>
            </c:strRef>
          </c:tx>
          <c:invertIfNegative val="0"/>
          <c:cat>
            <c:strRef>
              <c:f>Feuil2!$AP$5:$AP$10</c:f>
              <c:strCache>
                <c:ptCount val="6"/>
                <c:pt idx="0">
                  <c:v>accueil du matin</c:v>
                </c:pt>
                <c:pt idx="1">
                  <c:v>restauration</c:v>
                </c:pt>
                <c:pt idx="2">
                  <c:v>NAP</c:v>
                </c:pt>
                <c:pt idx="3">
                  <c:v>accueil du soir 16h30/19h</c:v>
                </c:pt>
                <c:pt idx="4">
                  <c:v>ALSH mercredi</c:v>
                </c:pt>
                <c:pt idx="5">
                  <c:v>ALSH vacances</c:v>
                </c:pt>
              </c:strCache>
            </c:strRef>
          </c:cat>
          <c:val>
            <c:numRef>
              <c:f>Feuil2!$AU$5:$AU$10</c:f>
              <c:numCache>
                <c:formatCode>0.00%</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150"/>
        <c:axId val="82596992"/>
        <c:axId val="82598528"/>
      </c:barChart>
      <c:catAx>
        <c:axId val="82596992"/>
        <c:scaling>
          <c:orientation val="minMax"/>
        </c:scaling>
        <c:delete val="0"/>
        <c:axPos val="b"/>
        <c:numFmt formatCode="General" sourceLinked="0"/>
        <c:majorTickMark val="out"/>
        <c:minorTickMark val="none"/>
        <c:tickLblPos val="nextTo"/>
        <c:crossAx val="82598528"/>
        <c:crosses val="autoZero"/>
        <c:auto val="1"/>
        <c:lblAlgn val="ctr"/>
        <c:lblOffset val="100"/>
        <c:noMultiLvlLbl val="0"/>
      </c:catAx>
      <c:valAx>
        <c:axId val="82598528"/>
        <c:scaling>
          <c:orientation val="minMax"/>
        </c:scaling>
        <c:delete val="0"/>
        <c:axPos val="l"/>
        <c:majorGridlines/>
        <c:numFmt formatCode="0.00%" sourceLinked="1"/>
        <c:majorTickMark val="out"/>
        <c:minorTickMark val="none"/>
        <c:tickLblPos val="nextTo"/>
        <c:crossAx val="82596992"/>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Feuil2!$AX$14</c:f>
              <c:strCache>
                <c:ptCount val="1"/>
                <c:pt idx="0">
                  <c:v>satisfaction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Feuil2!$AW$15:$AW$21</c:f>
              <c:strCache>
                <c:ptCount val="7"/>
                <c:pt idx="0">
                  <c:v>accueil du matin</c:v>
                </c:pt>
                <c:pt idx="1">
                  <c:v>restauration</c:v>
                </c:pt>
                <c:pt idx="2">
                  <c:v>NAP</c:v>
                </c:pt>
                <c:pt idx="3">
                  <c:v>étude </c:v>
                </c:pt>
                <c:pt idx="4">
                  <c:v>accueil post étude</c:v>
                </c:pt>
                <c:pt idx="5">
                  <c:v>ALSH mercredi</c:v>
                </c:pt>
                <c:pt idx="6">
                  <c:v>ALSH vacances</c:v>
                </c:pt>
              </c:strCache>
            </c:strRef>
          </c:cat>
          <c:val>
            <c:numRef>
              <c:f>Feuil2!$AX$15:$AX$21</c:f>
              <c:numCache>
                <c:formatCode>0.00%</c:formatCode>
                <c:ptCount val="7"/>
                <c:pt idx="0">
                  <c:v>0.47058823529411764</c:v>
                </c:pt>
                <c:pt idx="1">
                  <c:v>0.89705882352941169</c:v>
                </c:pt>
                <c:pt idx="2">
                  <c:v>0.82352941176470584</c:v>
                </c:pt>
                <c:pt idx="3">
                  <c:v>0.54411764705882359</c:v>
                </c:pt>
                <c:pt idx="4">
                  <c:v>0.45588235294117652</c:v>
                </c:pt>
                <c:pt idx="5">
                  <c:v>0.33823529411764708</c:v>
                </c:pt>
                <c:pt idx="6">
                  <c:v>0.41176470588235292</c:v>
                </c:pt>
              </c:numCache>
            </c:numRef>
          </c:val>
        </c:ser>
        <c:ser>
          <c:idx val="1"/>
          <c:order val="1"/>
          <c:tx>
            <c:strRef>
              <c:f>Feuil2!$AY$14</c:f>
              <c:strCache>
                <c:ptCount val="1"/>
                <c:pt idx="0">
                  <c:v>insatisfaction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Feuil2!$AW$15:$AW$21</c:f>
              <c:strCache>
                <c:ptCount val="7"/>
                <c:pt idx="0">
                  <c:v>accueil du matin</c:v>
                </c:pt>
                <c:pt idx="1">
                  <c:v>restauration</c:v>
                </c:pt>
                <c:pt idx="2">
                  <c:v>NAP</c:v>
                </c:pt>
                <c:pt idx="3">
                  <c:v>étude </c:v>
                </c:pt>
                <c:pt idx="4">
                  <c:v>accueil post étude</c:v>
                </c:pt>
                <c:pt idx="5">
                  <c:v>ALSH mercredi</c:v>
                </c:pt>
                <c:pt idx="6">
                  <c:v>ALSH vacances</c:v>
                </c:pt>
              </c:strCache>
            </c:strRef>
          </c:cat>
          <c:val>
            <c:numRef>
              <c:f>Feuil2!$AY$15:$AY$21</c:f>
              <c:numCache>
                <c:formatCode>0.00%</c:formatCode>
                <c:ptCount val="7"/>
                <c:pt idx="0">
                  <c:v>1.4705882352941176E-2</c:v>
                </c:pt>
                <c:pt idx="1">
                  <c:v>1.4705882352941176E-2</c:v>
                </c:pt>
                <c:pt idx="2">
                  <c:v>7.3529411764705885E-2</c:v>
                </c:pt>
                <c:pt idx="3">
                  <c:v>2.9411764705882353E-2</c:v>
                </c:pt>
                <c:pt idx="4">
                  <c:v>0</c:v>
                </c:pt>
                <c:pt idx="5">
                  <c:v>0</c:v>
                </c:pt>
                <c:pt idx="6">
                  <c:v>0</c:v>
                </c:pt>
              </c:numCache>
            </c:numRef>
          </c:val>
        </c:ser>
        <c:dLbls>
          <c:showLegendKey val="0"/>
          <c:showVal val="1"/>
          <c:showCatName val="0"/>
          <c:showSerName val="0"/>
          <c:showPercent val="0"/>
          <c:showBubbleSize val="0"/>
        </c:dLbls>
        <c:gapWidth val="150"/>
        <c:overlap val="-25"/>
        <c:axId val="83736832"/>
        <c:axId val="83742720"/>
      </c:barChart>
      <c:catAx>
        <c:axId val="83736832"/>
        <c:scaling>
          <c:orientation val="minMax"/>
        </c:scaling>
        <c:delete val="0"/>
        <c:axPos val="b"/>
        <c:numFmt formatCode="General" sourceLinked="0"/>
        <c:majorTickMark val="none"/>
        <c:minorTickMark val="none"/>
        <c:tickLblPos val="nextTo"/>
        <c:crossAx val="83742720"/>
        <c:crosses val="autoZero"/>
        <c:auto val="1"/>
        <c:lblAlgn val="ctr"/>
        <c:lblOffset val="100"/>
        <c:noMultiLvlLbl val="0"/>
      </c:catAx>
      <c:valAx>
        <c:axId val="83742720"/>
        <c:scaling>
          <c:orientation val="minMax"/>
        </c:scaling>
        <c:delete val="1"/>
        <c:axPos val="l"/>
        <c:numFmt formatCode="0.00%" sourceLinked="1"/>
        <c:majorTickMark val="out"/>
        <c:minorTickMark val="none"/>
        <c:tickLblPos val="nextTo"/>
        <c:crossAx val="83736832"/>
        <c:crosses val="autoZero"/>
        <c:crossBetween val="between"/>
      </c:valAx>
    </c:plotArea>
    <c:legend>
      <c:legendPos val="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Feuil3!$A$3</c:f>
              <c:strCache>
                <c:ptCount val="1"/>
                <c:pt idx="0">
                  <c:v>L'information sur les activités proposées est-elle accessible?</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Feuil3!$B$2:$C$2</c:f>
              <c:strCache>
                <c:ptCount val="2"/>
                <c:pt idx="0">
                  <c:v>satisfaction</c:v>
                </c:pt>
                <c:pt idx="1">
                  <c:v>insatisfaction</c:v>
                </c:pt>
              </c:strCache>
            </c:strRef>
          </c:cat>
          <c:val>
            <c:numRef>
              <c:f>Feuil3!$B$3:$C$3</c:f>
              <c:numCache>
                <c:formatCode>0.00%</c:formatCode>
                <c:ptCount val="2"/>
                <c:pt idx="0">
                  <c:v>0.63043478260869568</c:v>
                </c:pt>
                <c:pt idx="1">
                  <c:v>0.39130434782608692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829336422937133"/>
          <c:y val="0.5459611630453759"/>
          <c:w val="0.36170663577062867"/>
          <c:h val="0.38002325138476678"/>
        </c:manualLayout>
      </c:layout>
      <c:overlay val="0"/>
    </c:legend>
    <c:plotVisOnly val="1"/>
    <c:dispBlanksAs val="gap"/>
    <c:showDLblsOverMax val="0"/>
  </c:chart>
  <c:spPr>
    <a:ln>
      <a:solidFill>
        <a:schemeClr val="accent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Feuil3!$A$5</c:f>
              <c:strCache>
                <c:ptCount val="1"/>
                <c:pt idx="0">
                  <c:v>L'information sur les activités proposées est-elle suffisante?</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Feuil3!$B$4:$C$4</c:f>
              <c:strCache>
                <c:ptCount val="2"/>
                <c:pt idx="0">
                  <c:v>satisfaction</c:v>
                </c:pt>
                <c:pt idx="1">
                  <c:v>insatisfaction</c:v>
                </c:pt>
              </c:strCache>
            </c:strRef>
          </c:cat>
          <c:val>
            <c:numRef>
              <c:f>Feuil3!$B$5:$C$5</c:f>
              <c:numCache>
                <c:formatCode>0.00%</c:formatCode>
                <c:ptCount val="2"/>
                <c:pt idx="0">
                  <c:v>0.63043478260869568</c:v>
                </c:pt>
                <c:pt idx="1">
                  <c:v>0.34782608695652173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443285284911966"/>
          <c:y val="0.5459611630453759"/>
          <c:w val="0.36556714715088034"/>
          <c:h val="0.38002325138476678"/>
        </c:manualLayout>
      </c:layout>
      <c:overlay val="0"/>
    </c:legend>
    <c:plotVisOnly val="1"/>
    <c:dispBlanksAs val="gap"/>
    <c:showDLblsOverMax val="0"/>
  </c:chart>
  <c:spPr>
    <a:ln>
      <a:solidFill>
        <a:schemeClr val="accent1"/>
      </a:solid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45AF3E2-B881-4E93-B040-804262EE4732}"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224834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5AF3E2-B881-4E93-B040-804262EE4732}"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380980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5AF3E2-B881-4E93-B040-804262EE4732}"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23189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5AF3E2-B881-4E93-B040-804262EE4732}"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168027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45AF3E2-B881-4E93-B040-804262EE4732}"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220908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5AF3E2-B881-4E93-B040-804262EE4732}" type="datetimeFigureOut">
              <a:rPr lang="fr-FR" smtClean="0"/>
              <a:t>23/07/2015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138923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5AF3E2-B881-4E93-B040-804262EE4732}" type="datetimeFigureOut">
              <a:rPr lang="fr-FR" smtClean="0"/>
              <a:t>23/07/2015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213548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45AF3E2-B881-4E93-B040-804262EE4732}" type="datetimeFigureOut">
              <a:rPr lang="fr-FR" smtClean="0"/>
              <a:t>23/07/2015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255743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5AF3E2-B881-4E93-B040-804262EE4732}" type="datetimeFigureOut">
              <a:rPr lang="fr-FR" smtClean="0"/>
              <a:t>23/07/2015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4826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45AF3E2-B881-4E93-B040-804262EE4732}" type="datetimeFigureOut">
              <a:rPr lang="fr-FR" smtClean="0"/>
              <a:t>23/07/2015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48614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45AF3E2-B881-4E93-B040-804262EE4732}" type="datetimeFigureOut">
              <a:rPr lang="fr-FR" smtClean="0"/>
              <a:t>23/07/2015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5CBC18-F73C-45F4-996D-49C9499274DE}" type="slidenum">
              <a:rPr lang="fr-FR" smtClean="0"/>
              <a:t>‹N°›</a:t>
            </a:fld>
            <a:endParaRPr lang="fr-FR"/>
          </a:p>
        </p:txBody>
      </p:sp>
    </p:spTree>
    <p:extLst>
      <p:ext uri="{BB962C8B-B14F-4D97-AF65-F5344CB8AC3E}">
        <p14:creationId xmlns:p14="http://schemas.microsoft.com/office/powerpoint/2010/main" val="364802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AF3E2-B881-4E93-B040-804262EE4732}" type="datetimeFigureOut">
              <a:rPr lang="fr-FR" smtClean="0"/>
              <a:t>23/07/2015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CBC18-F73C-45F4-996D-49C9499274DE}" type="slidenum">
              <a:rPr lang="fr-FR" smtClean="0"/>
              <a:t>‹N°›</a:t>
            </a:fld>
            <a:endParaRPr lang="fr-FR"/>
          </a:p>
        </p:txBody>
      </p:sp>
    </p:spTree>
    <p:extLst>
      <p:ext uri="{BB962C8B-B14F-4D97-AF65-F5344CB8AC3E}">
        <p14:creationId xmlns:p14="http://schemas.microsoft.com/office/powerpoint/2010/main" val="259172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chart" Target="../charts/chart15.xml"/><Relationship Id="rId1" Type="http://schemas.openxmlformats.org/officeDocument/2006/relationships/slideLayout" Target="../slideLayouts/slideLayout6.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1551" y="3212976"/>
            <a:ext cx="7772400" cy="1874639"/>
          </a:xfrm>
        </p:spPr>
        <p:txBody>
          <a:bodyPr>
            <a:normAutofit fontScale="90000"/>
          </a:bodyPr>
          <a:lstStyle/>
          <a:p>
            <a:r>
              <a:rPr lang="fr-FR" dirty="0" smtClean="0"/>
              <a:t>EVALUATION PEDT  - JUIN 2015</a:t>
            </a:r>
            <a:r>
              <a:rPr lang="fr-FR" dirty="0"/>
              <a:t/>
            </a:r>
            <a:br>
              <a:rPr lang="fr-FR" dirty="0"/>
            </a:br>
            <a:r>
              <a:rPr lang="fr-FR" dirty="0" smtClean="0"/>
              <a:t/>
            </a:r>
            <a:br>
              <a:rPr lang="fr-FR" dirty="0" smtClean="0"/>
            </a:br>
            <a:r>
              <a:rPr lang="fr-FR" dirty="0"/>
              <a:t/>
            </a:r>
            <a:br>
              <a:rPr lang="fr-FR" dirty="0"/>
            </a:br>
            <a:r>
              <a:rPr lang="fr-FR" dirty="0" smtClean="0"/>
              <a:t>Questionnaire PARENTS</a:t>
            </a:r>
            <a:endParaRPr lang="fr-FR"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620688"/>
            <a:ext cx="3663950" cy="18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456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3672408" cy="369332"/>
          </a:xfrm>
          <a:prstGeom prst="rect">
            <a:avLst/>
          </a:prstGeom>
          <a:noFill/>
        </p:spPr>
        <p:txBody>
          <a:bodyPr wrap="square" rtlCol="0">
            <a:spAutoFit/>
          </a:bodyPr>
          <a:lstStyle/>
          <a:p>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135901384"/>
              </p:ext>
            </p:extLst>
          </p:nvPr>
        </p:nvGraphicFramePr>
        <p:xfrm>
          <a:off x="419978" y="287276"/>
          <a:ext cx="7704856" cy="731520"/>
        </p:xfrm>
        <a:graphic>
          <a:graphicData uri="http://schemas.openxmlformats.org/drawingml/2006/table">
            <a:tbl>
              <a:tblPr firstRow="1" firstCol="1" bandRow="1">
                <a:tableStyleId>{5C22544A-7EE6-4342-B048-85BDC9FD1C3A}</a:tableStyleId>
              </a:tblPr>
              <a:tblGrid>
                <a:gridCol w="1926214"/>
                <a:gridCol w="1926214"/>
                <a:gridCol w="1926214"/>
                <a:gridCol w="1926214"/>
              </a:tblGrid>
              <a:tr h="315491">
                <a:tc>
                  <a:txBody>
                    <a:bodyPr/>
                    <a:lstStyle/>
                    <a:p>
                      <a:pPr marL="180340" indent="269875" algn="just">
                        <a:spcAft>
                          <a:spcPts val="0"/>
                        </a:spcAft>
                      </a:pPr>
                      <a:r>
                        <a:rPr lang="fr-FR" sz="1200" dirty="0">
                          <a:effectLst/>
                        </a:rPr>
                        <a:t>Quotient</a:t>
                      </a:r>
                      <a:endParaRPr lang="fr-FR" sz="1100" dirty="0">
                        <a:effectLst/>
                        <a:latin typeface="Arial"/>
                        <a:ea typeface="Times New Roman"/>
                        <a:cs typeface="Times New Roman"/>
                      </a:endParaRPr>
                    </a:p>
                  </a:txBody>
                  <a:tcPr marL="68580" marR="68580" marT="0" marB="0"/>
                </a:tc>
                <a:tc>
                  <a:txBody>
                    <a:bodyPr/>
                    <a:lstStyle/>
                    <a:p>
                      <a:pPr marL="180340" indent="269875" algn="just">
                        <a:spcAft>
                          <a:spcPts val="0"/>
                        </a:spcAft>
                      </a:pPr>
                      <a:r>
                        <a:rPr lang="fr-FR" sz="1200">
                          <a:effectLst/>
                        </a:rPr>
                        <a:t>Quotient supérieur ou égal  à 762</a:t>
                      </a:r>
                      <a:endParaRPr lang="fr-FR" sz="1100">
                        <a:effectLst/>
                        <a:latin typeface="Arial"/>
                        <a:ea typeface="Times New Roman"/>
                        <a:cs typeface="Times New Roman"/>
                      </a:endParaRPr>
                    </a:p>
                  </a:txBody>
                  <a:tcPr marL="68580" marR="68580" marT="0" marB="0"/>
                </a:tc>
                <a:tc>
                  <a:txBody>
                    <a:bodyPr/>
                    <a:lstStyle/>
                    <a:p>
                      <a:pPr marL="180340" indent="269875" algn="just">
                        <a:spcAft>
                          <a:spcPts val="0"/>
                        </a:spcAft>
                      </a:pPr>
                      <a:r>
                        <a:rPr lang="fr-FR" sz="1200">
                          <a:effectLst/>
                        </a:rPr>
                        <a:t>Quotient compris entre 371 et 762</a:t>
                      </a:r>
                      <a:endParaRPr lang="fr-FR" sz="1100">
                        <a:effectLst/>
                        <a:latin typeface="Arial"/>
                        <a:ea typeface="Times New Roman"/>
                        <a:cs typeface="Times New Roman"/>
                      </a:endParaRPr>
                    </a:p>
                  </a:txBody>
                  <a:tcPr marL="68580" marR="68580" marT="0" marB="0"/>
                </a:tc>
                <a:tc>
                  <a:txBody>
                    <a:bodyPr/>
                    <a:lstStyle/>
                    <a:p>
                      <a:pPr marL="180340" indent="269875" algn="just">
                        <a:spcAft>
                          <a:spcPts val="0"/>
                        </a:spcAft>
                      </a:pPr>
                      <a:r>
                        <a:rPr lang="fr-FR" sz="1200">
                          <a:effectLst/>
                        </a:rPr>
                        <a:t>Quotient inférieur ou égal à 371</a:t>
                      </a:r>
                      <a:endParaRPr lang="fr-FR" sz="1100">
                        <a:effectLst/>
                        <a:latin typeface="Arial"/>
                        <a:ea typeface="Times New Roman"/>
                        <a:cs typeface="Times New Roman"/>
                      </a:endParaRPr>
                    </a:p>
                  </a:txBody>
                  <a:tcPr marL="68580" marR="68580" marT="0" marB="0"/>
                </a:tc>
              </a:tr>
              <a:tr h="339043">
                <a:tc>
                  <a:txBody>
                    <a:bodyPr/>
                    <a:lstStyle/>
                    <a:p>
                      <a:pPr marL="180340" indent="269875" algn="just">
                        <a:spcAft>
                          <a:spcPts val="0"/>
                        </a:spcAft>
                      </a:pPr>
                      <a:r>
                        <a:rPr lang="fr-FR" sz="1200" dirty="0">
                          <a:effectLst/>
                        </a:rPr>
                        <a:t> </a:t>
                      </a:r>
                      <a:endParaRPr lang="fr-FR" sz="1100" dirty="0">
                        <a:effectLst/>
                      </a:endParaRPr>
                    </a:p>
                    <a:p>
                      <a:pPr marL="180340" indent="269875" algn="just">
                        <a:spcAft>
                          <a:spcPts val="0"/>
                        </a:spcAft>
                      </a:pPr>
                      <a:r>
                        <a:rPr lang="fr-FR" sz="1200" dirty="0">
                          <a:effectLst/>
                        </a:rPr>
                        <a:t>Prix du repas</a:t>
                      </a:r>
                      <a:endParaRPr lang="fr-FR" sz="1100" dirty="0">
                        <a:effectLst/>
                        <a:latin typeface="Arial"/>
                        <a:ea typeface="Times New Roman"/>
                        <a:cs typeface="Times New Roman"/>
                      </a:endParaRPr>
                    </a:p>
                  </a:txBody>
                  <a:tcPr marL="68580" marR="68580" marT="0" marB="0"/>
                </a:tc>
                <a:tc>
                  <a:txBody>
                    <a:bodyPr/>
                    <a:lstStyle/>
                    <a:p>
                      <a:pPr marL="180340" indent="269875" algn="just">
                        <a:spcAft>
                          <a:spcPts val="0"/>
                        </a:spcAft>
                      </a:pPr>
                      <a:r>
                        <a:rPr lang="fr-FR" sz="1200">
                          <a:effectLst/>
                        </a:rPr>
                        <a:t> </a:t>
                      </a:r>
                      <a:endParaRPr lang="fr-FR" sz="1100">
                        <a:effectLst/>
                      </a:endParaRPr>
                    </a:p>
                    <a:p>
                      <a:pPr marL="180340" indent="269875" algn="just">
                        <a:spcAft>
                          <a:spcPts val="0"/>
                        </a:spcAft>
                      </a:pPr>
                      <a:r>
                        <a:rPr lang="fr-FR" sz="1200">
                          <a:effectLst/>
                        </a:rPr>
                        <a:t>4.18 €</a:t>
                      </a:r>
                      <a:endParaRPr lang="fr-FR" sz="1100">
                        <a:effectLst/>
                        <a:latin typeface="Arial"/>
                        <a:ea typeface="Times New Roman"/>
                        <a:cs typeface="Times New Roman"/>
                      </a:endParaRPr>
                    </a:p>
                  </a:txBody>
                  <a:tcPr marL="68580" marR="68580" marT="0" marB="0"/>
                </a:tc>
                <a:tc>
                  <a:txBody>
                    <a:bodyPr/>
                    <a:lstStyle/>
                    <a:p>
                      <a:pPr marL="180340" indent="269875" algn="just">
                        <a:spcAft>
                          <a:spcPts val="0"/>
                        </a:spcAft>
                      </a:pPr>
                      <a:r>
                        <a:rPr lang="fr-FR" sz="1200">
                          <a:effectLst/>
                        </a:rPr>
                        <a:t> </a:t>
                      </a:r>
                      <a:endParaRPr lang="fr-FR" sz="1100">
                        <a:effectLst/>
                      </a:endParaRPr>
                    </a:p>
                    <a:p>
                      <a:pPr marL="180340" indent="269875" algn="just">
                        <a:spcAft>
                          <a:spcPts val="0"/>
                        </a:spcAft>
                      </a:pPr>
                      <a:r>
                        <a:rPr lang="fr-FR" sz="1200">
                          <a:effectLst/>
                        </a:rPr>
                        <a:t>3.52 €</a:t>
                      </a:r>
                      <a:endParaRPr lang="fr-FR" sz="1100">
                        <a:effectLst/>
                        <a:latin typeface="Arial"/>
                        <a:ea typeface="Times New Roman"/>
                        <a:cs typeface="Times New Roman"/>
                      </a:endParaRPr>
                    </a:p>
                  </a:txBody>
                  <a:tcPr marL="68580" marR="68580" marT="0" marB="0"/>
                </a:tc>
                <a:tc>
                  <a:txBody>
                    <a:bodyPr/>
                    <a:lstStyle/>
                    <a:p>
                      <a:pPr marL="180340" indent="269875" algn="just">
                        <a:spcAft>
                          <a:spcPts val="0"/>
                        </a:spcAft>
                      </a:pPr>
                      <a:r>
                        <a:rPr lang="fr-FR" sz="1200" dirty="0">
                          <a:effectLst/>
                        </a:rPr>
                        <a:t> </a:t>
                      </a:r>
                      <a:endParaRPr lang="fr-FR" sz="1100" dirty="0">
                        <a:effectLst/>
                      </a:endParaRPr>
                    </a:p>
                    <a:p>
                      <a:pPr marL="180340" indent="269875" algn="just">
                        <a:spcAft>
                          <a:spcPts val="0"/>
                        </a:spcAft>
                      </a:pPr>
                      <a:r>
                        <a:rPr lang="fr-FR" sz="1200" dirty="0">
                          <a:effectLst/>
                        </a:rPr>
                        <a:t>2.91 €</a:t>
                      </a:r>
                      <a:endParaRPr lang="fr-FR" sz="1100" dirty="0">
                        <a:effectLst/>
                        <a:latin typeface="Arial"/>
                        <a:ea typeface="Times New Roman"/>
                        <a:cs typeface="Times New Roman"/>
                      </a:endParaRPr>
                    </a:p>
                  </a:txBody>
                  <a:tcPr marL="68580" marR="68580" marT="0" marB="0"/>
                </a:tc>
              </a:tr>
            </a:tbl>
          </a:graphicData>
        </a:graphic>
      </p:graphicFrame>
      <p:sp>
        <p:nvSpPr>
          <p:cNvPr id="10" name="ZoneTexte 9"/>
          <p:cNvSpPr txBox="1"/>
          <p:nvPr/>
        </p:nvSpPr>
        <p:spPr>
          <a:xfrm>
            <a:off x="419978" y="10277"/>
            <a:ext cx="3960440" cy="276999"/>
          </a:xfrm>
          <a:prstGeom prst="rect">
            <a:avLst/>
          </a:prstGeom>
          <a:noFill/>
        </p:spPr>
        <p:txBody>
          <a:bodyPr wrap="square" rtlCol="0">
            <a:spAutoFit/>
          </a:bodyPr>
          <a:lstStyle/>
          <a:p>
            <a:r>
              <a:rPr lang="fr-FR" sz="1200" b="1" u="sng" dirty="0" smtClean="0"/>
              <a:t>Rappel tarifs repas</a:t>
            </a:r>
            <a:endParaRPr lang="fr-FR" sz="1200" b="1" u="sng" dirty="0"/>
          </a:p>
        </p:txBody>
      </p:sp>
      <p:sp>
        <p:nvSpPr>
          <p:cNvPr id="11" name="ZoneTexte 10"/>
          <p:cNvSpPr txBox="1"/>
          <p:nvPr/>
        </p:nvSpPr>
        <p:spPr>
          <a:xfrm>
            <a:off x="428632" y="1052736"/>
            <a:ext cx="6912768" cy="738664"/>
          </a:xfrm>
          <a:prstGeom prst="rect">
            <a:avLst/>
          </a:prstGeom>
          <a:noFill/>
        </p:spPr>
        <p:txBody>
          <a:bodyPr wrap="square" rtlCol="0">
            <a:spAutoFit/>
          </a:bodyPr>
          <a:lstStyle/>
          <a:p>
            <a:r>
              <a:rPr lang="fr-FR" sz="1400" b="1" u="sng" dirty="0" smtClean="0"/>
              <a:t>Rappel tarif étude</a:t>
            </a:r>
            <a:endParaRPr lang="fr-FR" sz="1400" dirty="0"/>
          </a:p>
          <a:p>
            <a:r>
              <a:rPr lang="fr-FR" sz="1400" dirty="0" smtClean="0"/>
              <a:t>Tarif </a:t>
            </a:r>
            <a:r>
              <a:rPr lang="fr-FR" sz="1400" dirty="0"/>
              <a:t>journalier de l’étude surveillée 	: 2.75 € </a:t>
            </a:r>
            <a:r>
              <a:rPr lang="fr-FR" sz="1400" dirty="0" smtClean="0"/>
              <a:t> - Forfait </a:t>
            </a:r>
            <a:r>
              <a:rPr lang="fr-FR" sz="1400" dirty="0"/>
              <a:t>mensuel (mois complet) </a:t>
            </a:r>
            <a:r>
              <a:rPr lang="fr-FR" sz="1400" dirty="0" smtClean="0"/>
              <a:t>:  35.70 </a:t>
            </a:r>
            <a:r>
              <a:rPr lang="fr-FR" sz="1400" dirty="0"/>
              <a:t>€</a:t>
            </a:r>
          </a:p>
          <a:p>
            <a:endParaRPr lang="fr-FR" sz="1400" dirty="0"/>
          </a:p>
        </p:txBody>
      </p:sp>
      <p:graphicFrame>
        <p:nvGraphicFramePr>
          <p:cNvPr id="13" name="Tableau 12"/>
          <p:cNvGraphicFramePr>
            <a:graphicFrameLocks noGrp="1"/>
          </p:cNvGraphicFramePr>
          <p:nvPr>
            <p:extLst>
              <p:ext uri="{D42A27DB-BD31-4B8C-83A1-F6EECF244321}">
                <p14:modId xmlns:p14="http://schemas.microsoft.com/office/powerpoint/2010/main" val="3858212773"/>
              </p:ext>
            </p:extLst>
          </p:nvPr>
        </p:nvGraphicFramePr>
        <p:xfrm>
          <a:off x="431403" y="1847364"/>
          <a:ext cx="7813004" cy="1645920"/>
        </p:xfrm>
        <a:graphic>
          <a:graphicData uri="http://schemas.openxmlformats.org/drawingml/2006/table">
            <a:tbl>
              <a:tblPr firstRow="1" firstCol="1" bandRow="1">
                <a:tableStyleId>{5C22544A-7EE6-4342-B048-85BDC9FD1C3A}</a:tableStyleId>
              </a:tblPr>
              <a:tblGrid>
                <a:gridCol w="1301907"/>
                <a:gridCol w="1301907"/>
                <a:gridCol w="1301907"/>
                <a:gridCol w="1301907"/>
                <a:gridCol w="1302688"/>
                <a:gridCol w="1302688"/>
              </a:tblGrid>
              <a:tr h="0">
                <a:tc>
                  <a:txBody>
                    <a:bodyPr/>
                    <a:lstStyle/>
                    <a:p>
                      <a:pPr indent="180340" algn="just">
                        <a:spcAft>
                          <a:spcPts val="0"/>
                        </a:spcAft>
                      </a:pPr>
                      <a:r>
                        <a:rPr lang="fr-FR" sz="1200" dirty="0">
                          <a:effectLst/>
                        </a:rPr>
                        <a:t> </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inférieur à 610</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610 et 765</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765 et 918</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918 et 1071</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supérieur à 1071</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Matin LMMJV</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1.53 €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1.73 €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1.96 €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2.15 €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2.38 €</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Post Etude 18/19h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0.92 €</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1.02 €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1.12 €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1.22 €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1.35 €</a:t>
                      </a:r>
                      <a:endParaRPr lang="fr-FR" sz="1100" dirty="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Forfait mensuel mois accueil post étude</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11.22 €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12.34 €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13.57 €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15.30 €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16.32 €</a:t>
                      </a:r>
                      <a:endParaRPr lang="fr-FR" sz="1100" dirty="0">
                        <a:effectLst/>
                        <a:latin typeface="Arial"/>
                        <a:ea typeface="Times New Roman"/>
                        <a:cs typeface="Times New Roman"/>
                      </a:endParaRPr>
                    </a:p>
                  </a:txBody>
                  <a:tcPr marL="68580" marR="68580" marT="0" marB="0"/>
                </a:tc>
              </a:tr>
            </a:tbl>
          </a:graphicData>
        </a:graphic>
      </p:graphicFrame>
      <p:sp>
        <p:nvSpPr>
          <p:cNvPr id="14" name="Rectangle 3"/>
          <p:cNvSpPr>
            <a:spLocks noChangeArrowheads="1"/>
          </p:cNvSpPr>
          <p:nvPr/>
        </p:nvSpPr>
        <p:spPr bwMode="auto">
          <a:xfrm>
            <a:off x="346041" y="1559757"/>
            <a:ext cx="29309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ACCUEIL PRIMAIRE PRE-POST SCOLAIRE</a:t>
            </a: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Tableau 15"/>
          <p:cNvGraphicFramePr>
            <a:graphicFrameLocks noGrp="1"/>
          </p:cNvGraphicFramePr>
          <p:nvPr>
            <p:extLst>
              <p:ext uri="{D42A27DB-BD31-4B8C-83A1-F6EECF244321}">
                <p14:modId xmlns:p14="http://schemas.microsoft.com/office/powerpoint/2010/main" val="267798479"/>
              </p:ext>
            </p:extLst>
          </p:nvPr>
        </p:nvGraphicFramePr>
        <p:xfrm>
          <a:off x="491986" y="3922023"/>
          <a:ext cx="7776864" cy="1097280"/>
        </p:xfrm>
        <a:graphic>
          <a:graphicData uri="http://schemas.openxmlformats.org/drawingml/2006/table">
            <a:tbl>
              <a:tblPr firstRow="1" firstCol="1" bandRow="1">
                <a:tableStyleId>{5C22544A-7EE6-4342-B048-85BDC9FD1C3A}</a:tableStyleId>
              </a:tblPr>
              <a:tblGrid>
                <a:gridCol w="1295885"/>
                <a:gridCol w="1295885"/>
                <a:gridCol w="1295885"/>
                <a:gridCol w="1295885"/>
                <a:gridCol w="1296662"/>
                <a:gridCol w="1296662"/>
              </a:tblGrid>
              <a:tr h="0">
                <a:tc>
                  <a:txBody>
                    <a:bodyPr/>
                    <a:lstStyle/>
                    <a:p>
                      <a:pPr indent="180340" algn="just">
                        <a:spcAft>
                          <a:spcPts val="0"/>
                        </a:spcAft>
                      </a:pPr>
                      <a:r>
                        <a:rPr lang="fr-FR" sz="1200" dirty="0">
                          <a:effectLst/>
                        </a:rPr>
                        <a:t> </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inférieur à 610</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610 et 765</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765 et 918</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918 et 1071</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supérieur à 1071</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Matin LMMJV</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1.53 €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1.73 €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1.96 €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2.15 €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2.38 €</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Soir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2.55 €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2.86 €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3.04 €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3.33 €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3.79 €</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Forfait journée</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3.08 €</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3.52 €</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3.96 €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4.40 €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5.06 €</a:t>
                      </a:r>
                      <a:endParaRPr lang="fr-FR" sz="1100" dirty="0">
                        <a:effectLst/>
                        <a:latin typeface="Arial"/>
                        <a:ea typeface="Times New Roman"/>
                        <a:cs typeface="Times New Roman"/>
                      </a:endParaRPr>
                    </a:p>
                  </a:txBody>
                  <a:tcPr marL="68580" marR="68580" marT="0" marB="0"/>
                </a:tc>
              </a:tr>
            </a:tbl>
          </a:graphicData>
        </a:graphic>
      </p:graphicFrame>
      <p:sp>
        <p:nvSpPr>
          <p:cNvPr id="17" name="Rectangle 4"/>
          <p:cNvSpPr>
            <a:spLocks noChangeArrowheads="1"/>
          </p:cNvSpPr>
          <p:nvPr/>
        </p:nvSpPr>
        <p:spPr bwMode="auto">
          <a:xfrm>
            <a:off x="419978" y="3645024"/>
            <a:ext cx="31058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ACCUEIL MATERNEL PRE-POST SCOLAIRE </a:t>
            </a: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1235224141"/>
              </p:ext>
            </p:extLst>
          </p:nvPr>
        </p:nvGraphicFramePr>
        <p:xfrm>
          <a:off x="527990" y="5298571"/>
          <a:ext cx="7704856" cy="1463040"/>
        </p:xfrm>
        <a:graphic>
          <a:graphicData uri="http://schemas.openxmlformats.org/drawingml/2006/table">
            <a:tbl>
              <a:tblPr firstRow="1" firstCol="1" bandRow="1">
                <a:tableStyleId>{5C22544A-7EE6-4342-B048-85BDC9FD1C3A}</a:tableStyleId>
              </a:tblPr>
              <a:tblGrid>
                <a:gridCol w="1283886"/>
                <a:gridCol w="1283886"/>
                <a:gridCol w="1283886"/>
                <a:gridCol w="1283886"/>
                <a:gridCol w="1284656"/>
                <a:gridCol w="1284656"/>
              </a:tblGrid>
              <a:tr h="404624">
                <a:tc>
                  <a:txBody>
                    <a:bodyPr/>
                    <a:lstStyle/>
                    <a:p>
                      <a:pPr indent="180340" algn="just">
                        <a:spcAft>
                          <a:spcPts val="0"/>
                        </a:spcAft>
                      </a:pPr>
                      <a:r>
                        <a:rPr lang="fr-FR" sz="1200" dirty="0">
                          <a:effectLst/>
                        </a:rPr>
                        <a:t>Journée avec repas et goûter</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inférieur à 610</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610 et 765</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765 et 918</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compris entre 918 et 1071</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Quotient supérieur à 1071</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1 enfant</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8.98 €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9.38 €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9.84 €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11.73€</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13.67 €</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2 enfants</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7.04 €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7.45 €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7.85 €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9.84 €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11.73 €</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3 enfants</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5.10 €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5.61 €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6.02 €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7.70 €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9.64 €</a:t>
                      </a:r>
                      <a:endParaRPr lang="fr-FR" sz="1100">
                        <a:effectLst/>
                        <a:latin typeface="Arial"/>
                        <a:ea typeface="Times New Roman"/>
                        <a:cs typeface="Times New Roman"/>
                      </a:endParaRPr>
                    </a:p>
                  </a:txBody>
                  <a:tcPr marL="68580" marR="68580" marT="0" marB="0"/>
                </a:tc>
              </a:tr>
              <a:tr h="0">
                <a:tc>
                  <a:txBody>
                    <a:bodyPr/>
                    <a:lstStyle/>
                    <a:p>
                      <a:pPr indent="180340" algn="just">
                        <a:spcAft>
                          <a:spcPts val="0"/>
                        </a:spcAft>
                      </a:pPr>
                      <a:r>
                        <a:rPr lang="fr-FR" sz="1200">
                          <a:effectLst/>
                        </a:rPr>
                        <a:t>Demi-journée par enfant</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3.93 €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4.34 €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4.74 €</a:t>
                      </a:r>
                      <a:endParaRPr lang="fr-FR" sz="1100" dirty="0">
                        <a:effectLst/>
                        <a:latin typeface="Arial"/>
                        <a:ea typeface="Times New Roman"/>
                        <a:cs typeface="Times New Roman"/>
                      </a:endParaRPr>
                    </a:p>
                  </a:txBody>
                  <a:tcPr marL="68580" marR="68580" marT="0" marB="0"/>
                </a:tc>
                <a:tc>
                  <a:txBody>
                    <a:bodyPr/>
                    <a:lstStyle/>
                    <a:p>
                      <a:pPr indent="180340" algn="just">
                        <a:spcAft>
                          <a:spcPts val="0"/>
                        </a:spcAft>
                      </a:pPr>
                      <a:r>
                        <a:rPr lang="fr-FR" sz="1200">
                          <a:effectLst/>
                        </a:rPr>
                        <a:t>5.25 €</a:t>
                      </a:r>
                      <a:endParaRPr lang="fr-FR" sz="1100">
                        <a:effectLst/>
                        <a:latin typeface="Arial"/>
                        <a:ea typeface="Times New Roman"/>
                        <a:cs typeface="Times New Roman"/>
                      </a:endParaRPr>
                    </a:p>
                  </a:txBody>
                  <a:tcPr marL="68580" marR="68580" marT="0" marB="0"/>
                </a:tc>
                <a:tc>
                  <a:txBody>
                    <a:bodyPr/>
                    <a:lstStyle/>
                    <a:p>
                      <a:pPr indent="180340" algn="just">
                        <a:spcAft>
                          <a:spcPts val="0"/>
                        </a:spcAft>
                      </a:pPr>
                      <a:r>
                        <a:rPr lang="fr-FR" sz="1200" dirty="0">
                          <a:effectLst/>
                        </a:rPr>
                        <a:t>5.76 €</a:t>
                      </a:r>
                      <a:endParaRPr lang="fr-FR" sz="1100" dirty="0">
                        <a:effectLst/>
                        <a:latin typeface="Arial"/>
                        <a:ea typeface="Times New Roman"/>
                        <a:cs typeface="Times New Roman"/>
                      </a:endParaRPr>
                    </a:p>
                  </a:txBody>
                  <a:tcPr marL="68580" marR="68580" marT="0" marB="0"/>
                </a:tc>
              </a:tr>
            </a:tbl>
          </a:graphicData>
        </a:graphic>
      </p:graphicFrame>
      <p:sp>
        <p:nvSpPr>
          <p:cNvPr id="21" name="ZoneTexte 20"/>
          <p:cNvSpPr txBox="1"/>
          <p:nvPr/>
        </p:nvSpPr>
        <p:spPr>
          <a:xfrm>
            <a:off x="546515" y="5043344"/>
            <a:ext cx="2737484" cy="276999"/>
          </a:xfrm>
          <a:prstGeom prst="rect">
            <a:avLst/>
          </a:prstGeom>
          <a:noFill/>
        </p:spPr>
        <p:txBody>
          <a:bodyPr wrap="square" rtlCol="0">
            <a:spAutoFit/>
          </a:bodyPr>
          <a:lstStyle/>
          <a:p>
            <a:r>
              <a:rPr lang="fr-FR" sz="1200" b="1" u="sng" dirty="0" smtClean="0"/>
              <a:t>CENTRE DE LOISIRS</a:t>
            </a:r>
            <a:endParaRPr lang="fr-FR" sz="1200" b="1" u="sng" dirty="0"/>
          </a:p>
        </p:txBody>
      </p:sp>
    </p:spTree>
    <p:extLst>
      <p:ext uri="{BB962C8B-B14F-4D97-AF65-F5344CB8AC3E}">
        <p14:creationId xmlns:p14="http://schemas.microsoft.com/office/powerpoint/2010/main" val="3076637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sz="2000" b="1" dirty="0" smtClean="0"/>
              <a:t>3 – Comment votre enfant est accueilli?</a:t>
            </a:r>
            <a:r>
              <a:rPr lang="fr-FR" sz="2000" dirty="0" smtClean="0"/>
              <a:t/>
            </a:r>
            <a:br>
              <a:rPr lang="fr-FR" sz="2000" dirty="0" smtClean="0"/>
            </a:br>
            <a:r>
              <a:rPr lang="fr-FR" sz="1400" dirty="0" smtClean="0"/>
              <a:t>Nombre de questionnaires renseignés comprenant au moins 1 enfant de maternelle: 46</a:t>
            </a:r>
            <a:br>
              <a:rPr lang="fr-FR" sz="1400" dirty="0" smtClean="0"/>
            </a:br>
            <a:r>
              <a:rPr lang="fr-FR" sz="1400" dirty="0" smtClean="0"/>
              <a:t>Pour l’analyse, prise en compte uniquement des questionnaires «  répondus » </a:t>
            </a:r>
            <a:br>
              <a:rPr lang="fr-FR" sz="1400" dirty="0" smtClean="0"/>
            </a:br>
            <a:endParaRPr lang="fr-FR" sz="1400" dirty="0"/>
          </a:p>
        </p:txBody>
      </p:sp>
      <p:graphicFrame>
        <p:nvGraphicFramePr>
          <p:cNvPr id="6" name="Tableau 5"/>
          <p:cNvGraphicFramePr>
            <a:graphicFrameLocks noGrp="1"/>
          </p:cNvGraphicFramePr>
          <p:nvPr>
            <p:extLst>
              <p:ext uri="{D42A27DB-BD31-4B8C-83A1-F6EECF244321}">
                <p14:modId xmlns:p14="http://schemas.microsoft.com/office/powerpoint/2010/main" val="1879606233"/>
              </p:ext>
            </p:extLst>
          </p:nvPr>
        </p:nvGraphicFramePr>
        <p:xfrm>
          <a:off x="179512" y="1052736"/>
          <a:ext cx="4464496" cy="4257675"/>
        </p:xfrm>
        <a:graphic>
          <a:graphicData uri="http://schemas.openxmlformats.org/drawingml/2006/table">
            <a:tbl>
              <a:tblPr>
                <a:tableStyleId>{5C22544A-7EE6-4342-B048-85BDC9FD1C3A}</a:tableStyleId>
              </a:tblPr>
              <a:tblGrid>
                <a:gridCol w="637785"/>
                <a:gridCol w="637785"/>
                <a:gridCol w="637785"/>
                <a:gridCol w="678249"/>
                <a:gridCol w="597322"/>
                <a:gridCol w="637785"/>
                <a:gridCol w="637785"/>
              </a:tblGrid>
              <a:tr h="581025">
                <a:tc>
                  <a:txBody>
                    <a:bodyPr/>
                    <a:lstStyle/>
                    <a:p>
                      <a:pPr algn="l" fontAlgn="b"/>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b"/>
                </a:tc>
                <a:tc>
                  <a:txBody>
                    <a:bodyPr/>
                    <a:lstStyle/>
                    <a:p>
                      <a:pPr algn="l" fontAlgn="b"/>
                      <a:r>
                        <a:rPr lang="fr-FR" sz="800" u="none" strike="noStrike">
                          <a:effectLst/>
                        </a:rPr>
                        <a:t>très 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800" u="none" strike="noStrike">
                          <a:effectLst/>
                        </a:rPr>
                        <a:t>plûtot 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1000" u="none" strike="noStrike" dirty="0" smtClean="0">
                          <a:solidFill>
                            <a:srgbClr val="FF0000"/>
                          </a:solidFill>
                          <a:effectLst/>
                        </a:rPr>
                        <a:t>SATISFAC  TION</a:t>
                      </a:r>
                      <a:endParaRPr lang="fr-FR" sz="1000" b="0" i="0" u="none" strike="noStrike" dirty="0">
                        <a:solidFill>
                          <a:srgbClr val="FF0000"/>
                        </a:solidFill>
                        <a:effectLst/>
                        <a:latin typeface="Calibri"/>
                      </a:endParaRPr>
                    </a:p>
                  </a:txBody>
                  <a:tcPr marL="9525" marR="9525" marT="9525" marB="0" anchor="b"/>
                </a:tc>
                <a:tc>
                  <a:txBody>
                    <a:bodyPr/>
                    <a:lstStyle/>
                    <a:p>
                      <a:pPr algn="l" fontAlgn="b"/>
                      <a:r>
                        <a:rPr lang="fr-FR" sz="800" u="none" strike="noStrike">
                          <a:effectLst/>
                        </a:rPr>
                        <a:t>plutôt insatisfait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800" u="none" strike="noStrike">
                          <a:effectLst/>
                        </a:rPr>
                        <a:t>très insatisfait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800" u="none" strike="noStrike" dirty="0" smtClean="0">
                          <a:solidFill>
                            <a:srgbClr val="FF0000"/>
                          </a:solidFill>
                          <a:effectLst/>
                        </a:rPr>
                        <a:t>INSATISFAC</a:t>
                      </a:r>
                    </a:p>
                    <a:p>
                      <a:pPr algn="l" fontAlgn="b"/>
                      <a:r>
                        <a:rPr lang="fr-FR" sz="800" u="none" strike="noStrike" dirty="0" smtClean="0">
                          <a:solidFill>
                            <a:srgbClr val="FF0000"/>
                          </a:solidFill>
                          <a:effectLst/>
                        </a:rPr>
                        <a:t>TION</a:t>
                      </a:r>
                      <a:endParaRPr lang="fr-FR" sz="800" b="0" i="0" u="none" strike="noStrike" dirty="0">
                        <a:solidFill>
                          <a:srgbClr val="FF0000"/>
                        </a:solidFill>
                        <a:effectLst/>
                        <a:latin typeface="Calibri"/>
                      </a:endParaRPr>
                    </a:p>
                  </a:txBody>
                  <a:tcPr marL="9525" marR="9525" marT="9525" marB="0" anchor="b"/>
                </a:tc>
              </a:tr>
              <a:tr h="523875">
                <a:tc>
                  <a:txBody>
                    <a:bodyPr/>
                    <a:lstStyle/>
                    <a:p>
                      <a:pPr algn="l" fontAlgn="b"/>
                      <a:r>
                        <a:rPr lang="fr-FR" sz="1000" u="none" strike="noStrike">
                          <a:effectLst/>
                        </a:rPr>
                        <a:t>accueil du matin</a:t>
                      </a:r>
                      <a:endParaRPr lang="fr-FR" sz="10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32.61%</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8.70%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41.30%</a:t>
                      </a:r>
                      <a:endParaRPr lang="fr-FR" sz="11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0.00%</a:t>
                      </a:r>
                      <a:endParaRPr lang="fr-FR" sz="1100" b="0" i="0" u="none" strike="noStrike" dirty="0">
                        <a:solidFill>
                          <a:srgbClr val="FF0000"/>
                        </a:solidFill>
                        <a:effectLst/>
                        <a:latin typeface="Calibri"/>
                      </a:endParaRPr>
                    </a:p>
                  </a:txBody>
                  <a:tcPr marL="9525" marR="9525" marT="9525" marB="0" anchor="b"/>
                </a:tc>
              </a:tr>
              <a:tr h="723900">
                <a:tc>
                  <a:txBody>
                    <a:bodyPr/>
                    <a:lstStyle/>
                    <a:p>
                      <a:pPr algn="l" fontAlgn="b"/>
                      <a:r>
                        <a:rPr lang="fr-FR" sz="1100" u="none" strike="noStrike">
                          <a:effectLst/>
                        </a:rPr>
                        <a:t>restauration</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54.35%</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19.57%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73.91%</a:t>
                      </a:r>
                      <a:endParaRPr lang="fr-FR" sz="11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2.17%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2.17%</a:t>
                      </a:r>
                      <a:endParaRPr lang="fr-FR" sz="1100" b="0" i="0" u="none" strike="noStrike" dirty="0">
                        <a:solidFill>
                          <a:srgbClr val="FF0000"/>
                        </a:solidFill>
                        <a:effectLst/>
                        <a:latin typeface="Calibri"/>
                      </a:endParaRPr>
                    </a:p>
                  </a:txBody>
                  <a:tcPr marL="9525" marR="9525" marT="9525" marB="0" anchor="b"/>
                </a:tc>
              </a:tr>
              <a:tr h="581025">
                <a:tc>
                  <a:txBody>
                    <a:bodyPr/>
                    <a:lstStyle/>
                    <a:p>
                      <a:pPr algn="l" fontAlgn="b"/>
                      <a:r>
                        <a:rPr lang="fr-FR" sz="1100" u="none" strike="noStrike">
                          <a:effectLst/>
                        </a:rPr>
                        <a:t>NAP</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63.04%</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21.74%</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84.78%</a:t>
                      </a:r>
                      <a:endParaRPr lang="fr-FR" sz="11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0.00%</a:t>
                      </a:r>
                      <a:endParaRPr lang="fr-FR" sz="1100" b="0" i="0" u="none" strike="noStrike" dirty="0">
                        <a:solidFill>
                          <a:srgbClr val="FF0000"/>
                        </a:solidFill>
                        <a:effectLst/>
                        <a:latin typeface="Calibri"/>
                      </a:endParaRPr>
                    </a:p>
                  </a:txBody>
                  <a:tcPr marL="9525" marR="9525" marT="9525" marB="0" anchor="b"/>
                </a:tc>
              </a:tr>
              <a:tr h="723900">
                <a:tc>
                  <a:txBody>
                    <a:bodyPr/>
                    <a:lstStyle/>
                    <a:p>
                      <a:pPr algn="l" fontAlgn="b"/>
                      <a:r>
                        <a:rPr lang="fr-FR" sz="1100" u="none" strike="noStrike">
                          <a:effectLst/>
                        </a:rPr>
                        <a:t>accueil du soir 16h30/19h</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52.17%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6.52%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58.70%</a:t>
                      </a:r>
                      <a:endParaRPr lang="fr-FR" sz="11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0.00%</a:t>
                      </a:r>
                      <a:endParaRPr lang="fr-FR" sz="1100" b="0" i="0" u="none" strike="noStrike" dirty="0">
                        <a:solidFill>
                          <a:srgbClr val="FF0000"/>
                        </a:solidFill>
                        <a:effectLst/>
                        <a:latin typeface="Calibri"/>
                      </a:endParaRPr>
                    </a:p>
                  </a:txBody>
                  <a:tcPr marL="9525" marR="9525" marT="9525" marB="0" anchor="b"/>
                </a:tc>
              </a:tr>
              <a:tr h="561975">
                <a:tc>
                  <a:txBody>
                    <a:bodyPr/>
                    <a:lstStyle/>
                    <a:p>
                      <a:pPr algn="l" fontAlgn="b"/>
                      <a:r>
                        <a:rPr lang="fr-FR" sz="1100" u="none" strike="noStrike">
                          <a:effectLst/>
                        </a:rPr>
                        <a:t>ALSH mercredi</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39.13%</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6.52%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45.65%</a:t>
                      </a:r>
                      <a:endParaRPr lang="fr-FR" sz="11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0.00%</a:t>
                      </a:r>
                      <a:endParaRPr lang="fr-FR" sz="1100" b="0" i="0" u="none" strike="noStrike" dirty="0">
                        <a:solidFill>
                          <a:srgbClr val="FF0000"/>
                        </a:solidFill>
                        <a:effectLst/>
                        <a:latin typeface="Calibri"/>
                      </a:endParaRPr>
                    </a:p>
                  </a:txBody>
                  <a:tcPr marL="9525" marR="9525" marT="9525" marB="0" anchor="b"/>
                </a:tc>
              </a:tr>
              <a:tr h="561975">
                <a:tc>
                  <a:txBody>
                    <a:bodyPr/>
                    <a:lstStyle/>
                    <a:p>
                      <a:pPr algn="l" fontAlgn="b"/>
                      <a:r>
                        <a:rPr lang="fr-FR" sz="1100" u="none" strike="noStrike">
                          <a:effectLst/>
                        </a:rPr>
                        <a:t>ALSH vacances</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8.70%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58.70%</a:t>
                      </a:r>
                      <a:endParaRPr lang="fr-FR" sz="11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dirty="0">
                          <a:effectLst/>
                        </a:rPr>
                        <a:t>0.00%</a:t>
                      </a:r>
                      <a:endParaRPr lang="fr-FR" sz="1100" b="0" i="0" u="none" strike="noStrike" dirty="0">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rgbClr val="FF0000"/>
                          </a:solidFill>
                          <a:effectLst/>
                        </a:rPr>
                        <a:t>0.00%</a:t>
                      </a:r>
                      <a:endParaRPr lang="fr-FR" sz="1100" b="0" i="0" u="none" strike="noStrike" dirty="0">
                        <a:solidFill>
                          <a:srgbClr val="FF0000"/>
                        </a:solidFill>
                        <a:effectLst/>
                        <a:latin typeface="Calibri"/>
                      </a:endParaRPr>
                    </a:p>
                  </a:txBody>
                  <a:tcPr marL="9525" marR="9525" marT="9525" marB="0" anchor="b"/>
                </a:tc>
              </a:tr>
            </a:tbl>
          </a:graphicData>
        </a:graphic>
      </p:graphicFrame>
      <p:graphicFrame>
        <p:nvGraphicFramePr>
          <p:cNvPr id="8" name="Graphique 7"/>
          <p:cNvGraphicFramePr>
            <a:graphicFrameLocks/>
          </p:cNvGraphicFramePr>
          <p:nvPr>
            <p:extLst>
              <p:ext uri="{D42A27DB-BD31-4B8C-83A1-F6EECF244321}">
                <p14:modId xmlns:p14="http://schemas.microsoft.com/office/powerpoint/2010/main" val="3378468381"/>
              </p:ext>
            </p:extLst>
          </p:nvPr>
        </p:nvGraphicFramePr>
        <p:xfrm>
          <a:off x="4932040" y="1484784"/>
          <a:ext cx="4104456" cy="363855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323528" y="5589240"/>
            <a:ext cx="8568952" cy="923330"/>
          </a:xfrm>
          <a:prstGeom prst="rect">
            <a:avLst/>
          </a:prstGeom>
          <a:noFill/>
        </p:spPr>
        <p:txBody>
          <a:bodyPr wrap="square" rtlCol="0">
            <a:spAutoFit/>
          </a:bodyPr>
          <a:lstStyle/>
          <a:p>
            <a:r>
              <a:rPr lang="fr-FR" b="1" i="1" u="sng" dirty="0" smtClean="0"/>
              <a:t>5 observations sur les NAP</a:t>
            </a:r>
            <a:r>
              <a:rPr lang="fr-FR" i="1" dirty="0" smtClean="0"/>
              <a:t>: manque d’infos, programme inconnu, une animatrice qui ne s’investit pas et est vite débordée, des «  cafouillages » au moment de récupérer l’enfant – ne sachant pas où il est, désorganisé pour le jardinage</a:t>
            </a:r>
            <a:endParaRPr lang="fr-FR" i="1" dirty="0"/>
          </a:p>
        </p:txBody>
      </p:sp>
    </p:spTree>
    <p:extLst>
      <p:ext uri="{BB962C8B-B14F-4D97-AF65-F5344CB8AC3E}">
        <p14:creationId xmlns:p14="http://schemas.microsoft.com/office/powerpoint/2010/main" val="27119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1400" dirty="0"/>
              <a:t>Nombre de questionnaires renseignés comprenant au moins 1 enfant </a:t>
            </a:r>
            <a:r>
              <a:rPr lang="fr-FR" sz="1400" dirty="0" smtClean="0"/>
              <a:t>d’élémentaire: 67</a:t>
            </a:r>
            <a:r>
              <a:rPr lang="fr-FR" sz="1400" dirty="0"/>
              <a:t/>
            </a:r>
            <a:br>
              <a:rPr lang="fr-FR" sz="1400" dirty="0"/>
            </a:br>
            <a:r>
              <a:rPr lang="fr-FR" sz="1400" dirty="0"/>
              <a:t>Pour l’analyse, prise </a:t>
            </a:r>
            <a:r>
              <a:rPr lang="fr-FR" sz="1400" dirty="0" smtClean="0"/>
              <a:t>en </a:t>
            </a:r>
            <a:r>
              <a:rPr lang="fr-FR" sz="1400" dirty="0"/>
              <a:t>compte uniquement des questionnaires «  répondus »</a:t>
            </a:r>
          </a:p>
        </p:txBody>
      </p:sp>
      <p:graphicFrame>
        <p:nvGraphicFramePr>
          <p:cNvPr id="4" name="Tableau 3"/>
          <p:cNvGraphicFramePr>
            <a:graphicFrameLocks noGrp="1"/>
          </p:cNvGraphicFramePr>
          <p:nvPr>
            <p:extLst>
              <p:ext uri="{D42A27DB-BD31-4B8C-83A1-F6EECF244321}">
                <p14:modId xmlns:p14="http://schemas.microsoft.com/office/powerpoint/2010/main" val="4026287457"/>
              </p:ext>
            </p:extLst>
          </p:nvPr>
        </p:nvGraphicFramePr>
        <p:xfrm>
          <a:off x="323528" y="908721"/>
          <a:ext cx="4680522" cy="3901182"/>
        </p:xfrm>
        <a:graphic>
          <a:graphicData uri="http://schemas.openxmlformats.org/drawingml/2006/table">
            <a:tbl>
              <a:tblPr>
                <a:tableStyleId>{5C22544A-7EE6-4342-B048-85BDC9FD1C3A}</a:tableStyleId>
              </a:tblPr>
              <a:tblGrid>
                <a:gridCol w="668646"/>
                <a:gridCol w="668646"/>
                <a:gridCol w="668646"/>
                <a:gridCol w="668646"/>
                <a:gridCol w="668646"/>
                <a:gridCol w="668646"/>
                <a:gridCol w="668646"/>
              </a:tblGrid>
              <a:tr h="468764">
                <a:tc>
                  <a:txBody>
                    <a:bodyPr/>
                    <a:lstStyle/>
                    <a:p>
                      <a:pPr algn="l" fontAlgn="b"/>
                      <a:r>
                        <a:rPr lang="fr-FR" sz="1000" u="none" strike="noStrike" dirty="0">
                          <a:effectLst/>
                        </a:rPr>
                        <a:t> </a:t>
                      </a:r>
                      <a:endParaRPr lang="fr-FR" sz="1000" b="0" i="0" u="none" strike="noStrike" dirty="0">
                        <a:solidFill>
                          <a:srgbClr val="000000"/>
                        </a:solidFill>
                        <a:effectLst/>
                        <a:latin typeface="Calibri"/>
                      </a:endParaRPr>
                    </a:p>
                  </a:txBody>
                  <a:tcPr marL="8945" marR="8945" marT="8945" marB="0" anchor="b"/>
                </a:tc>
                <a:tc>
                  <a:txBody>
                    <a:bodyPr/>
                    <a:lstStyle/>
                    <a:p>
                      <a:pPr algn="l" fontAlgn="b"/>
                      <a:r>
                        <a:rPr lang="fr-FR" sz="800" u="none" strike="noStrike">
                          <a:effectLst/>
                        </a:rPr>
                        <a:t>très 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800" u="none" strike="noStrike">
                          <a:effectLst/>
                        </a:rPr>
                        <a:t>plûtot 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1000" b="1" u="none" strike="noStrike" dirty="0">
                          <a:solidFill>
                            <a:srgbClr val="FF0000"/>
                          </a:solidFill>
                          <a:effectLst/>
                        </a:rPr>
                        <a:t>satisfaction</a:t>
                      </a:r>
                      <a:endParaRPr lang="fr-FR" sz="1000" b="1" i="0" u="none" strike="noStrike" dirty="0">
                        <a:solidFill>
                          <a:srgbClr val="FF0000"/>
                        </a:solidFill>
                        <a:effectLst/>
                        <a:latin typeface="Calibri"/>
                      </a:endParaRPr>
                    </a:p>
                  </a:txBody>
                  <a:tcPr marL="8945" marR="8945" marT="8945" marB="0" anchor="b"/>
                </a:tc>
                <a:tc>
                  <a:txBody>
                    <a:bodyPr/>
                    <a:lstStyle/>
                    <a:p>
                      <a:pPr algn="l" fontAlgn="b"/>
                      <a:r>
                        <a:rPr lang="fr-FR" sz="800" u="none" strike="noStrike">
                          <a:effectLst/>
                        </a:rPr>
                        <a:t>plutôt insatisfait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800" u="none" strike="noStrike">
                          <a:effectLst/>
                        </a:rPr>
                        <a:t>très insatisfait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900" b="1" u="none" strike="noStrike" dirty="0">
                          <a:solidFill>
                            <a:srgbClr val="FF0000"/>
                          </a:solidFill>
                          <a:effectLst/>
                        </a:rPr>
                        <a:t>insatisfaction</a:t>
                      </a:r>
                      <a:endParaRPr lang="fr-FR" sz="900" b="1" i="0" u="none" strike="noStrike" dirty="0">
                        <a:solidFill>
                          <a:srgbClr val="FF0000"/>
                        </a:solidFill>
                        <a:effectLst/>
                        <a:latin typeface="Calibri"/>
                      </a:endParaRPr>
                    </a:p>
                  </a:txBody>
                  <a:tcPr marL="8945" marR="8945" marT="8945" marB="0" anchor="b"/>
                </a:tc>
              </a:tr>
              <a:tr h="422655">
                <a:tc>
                  <a:txBody>
                    <a:bodyPr/>
                    <a:lstStyle/>
                    <a:p>
                      <a:pPr algn="l" fontAlgn="b"/>
                      <a:r>
                        <a:rPr lang="fr-FR" sz="900" u="none" strike="noStrike">
                          <a:effectLst/>
                        </a:rPr>
                        <a:t>accueil du matin</a:t>
                      </a:r>
                      <a:endParaRPr lang="fr-FR" sz="9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22.06%</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4.41%</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26.47%</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1.47%</a:t>
                      </a:r>
                      <a:endParaRPr lang="fr-FR" sz="1000" b="1" i="0" u="none" strike="noStrike" dirty="0">
                        <a:solidFill>
                          <a:srgbClr val="FF0000"/>
                        </a:solidFill>
                        <a:effectLst/>
                        <a:latin typeface="Calibri"/>
                      </a:endParaRPr>
                    </a:p>
                  </a:txBody>
                  <a:tcPr marL="8945" marR="8945" marT="8945" marB="0" anchor="b"/>
                </a:tc>
              </a:tr>
              <a:tr h="584033">
                <a:tc>
                  <a:txBody>
                    <a:bodyPr/>
                    <a:lstStyle/>
                    <a:p>
                      <a:pPr algn="l" fontAlgn="b"/>
                      <a:r>
                        <a:rPr lang="fr-FR" sz="1000" u="none" strike="noStrike">
                          <a:effectLst/>
                        </a:rPr>
                        <a:t>restauration</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29.41%</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45.59%</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75.00%</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13.24%</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2.94%</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200" b="1" u="none" strike="noStrike" dirty="0">
                          <a:solidFill>
                            <a:srgbClr val="FF0000"/>
                          </a:solidFill>
                          <a:effectLst/>
                        </a:rPr>
                        <a:t>16.18%</a:t>
                      </a:r>
                      <a:endParaRPr lang="fr-FR" sz="1200" b="1" i="0" u="none" strike="noStrike" dirty="0">
                        <a:solidFill>
                          <a:srgbClr val="FF0000"/>
                        </a:solidFill>
                        <a:effectLst/>
                        <a:latin typeface="Calibri"/>
                      </a:endParaRPr>
                    </a:p>
                  </a:txBody>
                  <a:tcPr marL="8945" marR="8945" marT="8945" marB="0" anchor="b"/>
                </a:tc>
              </a:tr>
              <a:tr h="468764">
                <a:tc>
                  <a:txBody>
                    <a:bodyPr/>
                    <a:lstStyle/>
                    <a:p>
                      <a:pPr algn="l" fontAlgn="b"/>
                      <a:r>
                        <a:rPr lang="fr-FR" sz="1000" u="none" strike="noStrike">
                          <a:effectLst/>
                        </a:rPr>
                        <a:t>NAP</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33.82%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45.59%</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79.41%</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5.88%</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7.35%</a:t>
                      </a:r>
                      <a:endParaRPr lang="fr-FR" sz="1000" b="1" i="0" u="none" strike="noStrike" dirty="0">
                        <a:solidFill>
                          <a:srgbClr val="FF0000"/>
                        </a:solidFill>
                        <a:effectLst/>
                        <a:latin typeface="Calibri"/>
                      </a:endParaRPr>
                    </a:p>
                  </a:txBody>
                  <a:tcPr marL="8945" marR="8945" marT="8945" marB="0" anchor="b"/>
                </a:tc>
              </a:tr>
              <a:tr h="584033">
                <a:tc>
                  <a:txBody>
                    <a:bodyPr/>
                    <a:lstStyle/>
                    <a:p>
                      <a:pPr algn="l" fontAlgn="b"/>
                      <a:r>
                        <a:rPr lang="fr-FR" sz="1000" u="none" strike="noStrike">
                          <a:effectLst/>
                        </a:rPr>
                        <a:t>étude du soir</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17.65%</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22.06%</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39.71%</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8.82%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200" b="1" u="none" strike="noStrike" dirty="0">
                          <a:solidFill>
                            <a:srgbClr val="FF0000"/>
                          </a:solidFill>
                          <a:effectLst/>
                        </a:rPr>
                        <a:t>10.29%</a:t>
                      </a:r>
                      <a:endParaRPr lang="fr-FR" sz="1200" b="1" i="0" u="none" strike="noStrike" dirty="0">
                        <a:solidFill>
                          <a:srgbClr val="FF0000"/>
                        </a:solidFill>
                        <a:effectLst/>
                        <a:latin typeface="Calibri"/>
                      </a:endParaRPr>
                    </a:p>
                  </a:txBody>
                  <a:tcPr marL="8945" marR="8945" marT="8945" marB="0" anchor="b"/>
                </a:tc>
              </a:tr>
              <a:tr h="453394">
                <a:tc>
                  <a:txBody>
                    <a:bodyPr/>
                    <a:lstStyle/>
                    <a:p>
                      <a:pPr algn="l" fontAlgn="b"/>
                      <a:r>
                        <a:rPr lang="fr-FR" sz="1000" u="none" strike="noStrike">
                          <a:effectLst/>
                        </a:rPr>
                        <a:t>accueil du soir 18h/19h</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19.12%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4.41%</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23.53%</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2.94%</a:t>
                      </a:r>
                      <a:endParaRPr lang="fr-FR" sz="1000" b="1" i="0" u="none" strike="noStrike" dirty="0">
                        <a:solidFill>
                          <a:srgbClr val="FF0000"/>
                        </a:solidFill>
                        <a:effectLst/>
                        <a:latin typeface="Calibri"/>
                      </a:endParaRPr>
                    </a:p>
                  </a:txBody>
                  <a:tcPr marL="8945" marR="8945" marT="8945" marB="0" anchor="b"/>
                </a:tc>
              </a:tr>
              <a:tr h="453394">
                <a:tc>
                  <a:txBody>
                    <a:bodyPr/>
                    <a:lstStyle/>
                    <a:p>
                      <a:pPr algn="l" fontAlgn="b"/>
                      <a:r>
                        <a:rPr lang="fr-FR" sz="1000" u="none" strike="noStrike">
                          <a:effectLst/>
                        </a:rPr>
                        <a:t>ALSH mercredi</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effectLst/>
                        </a:rPr>
                        <a:t>16.18%</a:t>
                      </a:r>
                      <a:endParaRPr lang="fr-FR" sz="1000" b="0" i="0" u="none" strike="noStrike" dirty="0">
                        <a:solidFill>
                          <a:srgbClr val="000000"/>
                        </a:solidFill>
                        <a:effectLst/>
                        <a:latin typeface="Calibri"/>
                      </a:endParaRPr>
                    </a:p>
                  </a:txBody>
                  <a:tcPr marL="8945" marR="8945" marT="8945" marB="0" anchor="b"/>
                </a:tc>
                <a:tc>
                  <a:txBody>
                    <a:bodyPr/>
                    <a:lstStyle/>
                    <a:p>
                      <a:pPr algn="r" fontAlgn="b"/>
                      <a:r>
                        <a:rPr lang="fr-FR" sz="1000" u="none" strike="noStrike" dirty="0">
                          <a:effectLst/>
                        </a:rPr>
                        <a:t>4.41%</a:t>
                      </a:r>
                      <a:endParaRPr lang="fr-FR" sz="1000" b="0" i="0" u="none" strike="noStrike" dirty="0">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20.59%</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0.00%</a:t>
                      </a:r>
                      <a:endParaRPr lang="fr-FR" sz="1000" b="1" i="0" u="none" strike="noStrike" dirty="0">
                        <a:solidFill>
                          <a:srgbClr val="FF0000"/>
                        </a:solidFill>
                        <a:effectLst/>
                        <a:latin typeface="Calibri"/>
                      </a:endParaRPr>
                    </a:p>
                  </a:txBody>
                  <a:tcPr marL="8945" marR="8945" marT="8945" marB="0" anchor="b"/>
                </a:tc>
              </a:tr>
              <a:tr h="453394">
                <a:tc>
                  <a:txBody>
                    <a:bodyPr/>
                    <a:lstStyle/>
                    <a:p>
                      <a:pPr algn="l" fontAlgn="b"/>
                      <a:r>
                        <a:rPr lang="fr-FR" sz="1000" u="none" strike="noStrike">
                          <a:effectLst/>
                        </a:rPr>
                        <a:t>ALSH vacances</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22.06%</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8.82%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30.88%</a:t>
                      </a:r>
                      <a:endParaRPr lang="fr-FR" sz="1000" b="1"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b="1" u="none" strike="noStrike" dirty="0">
                          <a:solidFill>
                            <a:srgbClr val="FF0000"/>
                          </a:solidFill>
                          <a:effectLst/>
                        </a:rPr>
                        <a:t>0.00%</a:t>
                      </a:r>
                      <a:endParaRPr lang="fr-FR" sz="1000" b="1" i="0" u="none" strike="noStrike" dirty="0">
                        <a:solidFill>
                          <a:srgbClr val="FF0000"/>
                        </a:solidFill>
                        <a:effectLst/>
                        <a:latin typeface="Calibri"/>
                      </a:endParaRPr>
                    </a:p>
                  </a:txBody>
                  <a:tcPr marL="8945" marR="8945" marT="8945" marB="0" anchor="b"/>
                </a:tc>
              </a:tr>
            </a:tbl>
          </a:graphicData>
        </a:graphic>
      </p:graphicFrame>
      <p:graphicFrame>
        <p:nvGraphicFramePr>
          <p:cNvPr id="10" name="Graphique 9"/>
          <p:cNvGraphicFramePr>
            <a:graphicFrameLocks/>
          </p:cNvGraphicFramePr>
          <p:nvPr>
            <p:extLst>
              <p:ext uri="{D42A27DB-BD31-4B8C-83A1-F6EECF244321}">
                <p14:modId xmlns:p14="http://schemas.microsoft.com/office/powerpoint/2010/main" val="2908715425"/>
              </p:ext>
            </p:extLst>
          </p:nvPr>
        </p:nvGraphicFramePr>
        <p:xfrm>
          <a:off x="5004048" y="1340768"/>
          <a:ext cx="394218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p:cNvSpPr txBox="1"/>
          <p:nvPr/>
        </p:nvSpPr>
        <p:spPr>
          <a:xfrm>
            <a:off x="251520" y="5013176"/>
            <a:ext cx="8568952" cy="1815882"/>
          </a:xfrm>
          <a:prstGeom prst="rect">
            <a:avLst/>
          </a:prstGeom>
          <a:noFill/>
        </p:spPr>
        <p:txBody>
          <a:bodyPr wrap="square" rtlCol="0">
            <a:spAutoFit/>
          </a:bodyPr>
          <a:lstStyle/>
          <a:p>
            <a:r>
              <a:rPr lang="fr-FR" sz="1400" b="1" i="1" u="sng" dirty="0" smtClean="0"/>
              <a:t>Observations</a:t>
            </a:r>
            <a:r>
              <a:rPr lang="fr-FR" sz="1400" i="1" dirty="0" smtClean="0"/>
              <a:t>:</a:t>
            </a:r>
          </a:p>
          <a:p>
            <a:r>
              <a:rPr lang="fr-FR" sz="1400" i="1" dirty="0" smtClean="0"/>
              <a:t>Restauration: personnel non formé à la gestion des conflits entre enfants, enfant ne peut pas manger avec ses copains, accompagnateurs trop rigoureux, pas de part supplémentaire, pas assez de choix, enfant devrait pouvoir choisir sa place, pas judicieux de donner des bonbons aux enfants qui débarrassent, enfant ne supporte pas le sifflet, personnel crie, punition non adaptée</a:t>
            </a:r>
          </a:p>
          <a:p>
            <a:r>
              <a:rPr lang="fr-FR" sz="1400" i="1" dirty="0" smtClean="0"/>
              <a:t>NAP: trop de jeux libres, manque d’info et manque de places dans les ateliers</a:t>
            </a:r>
          </a:p>
          <a:p>
            <a:r>
              <a:rPr lang="fr-FR" sz="1400" i="1" dirty="0" smtClean="0"/>
              <a:t>Etude: absence d’aide aux devoirs personnalisée, études non faites par les instituteurs, les devoirs s’en ressentent, bousculades</a:t>
            </a:r>
            <a:endParaRPr lang="fr-FR" sz="1400" i="1" dirty="0"/>
          </a:p>
        </p:txBody>
      </p:sp>
    </p:spTree>
    <p:extLst>
      <p:ext uri="{BB962C8B-B14F-4D97-AF65-F5344CB8AC3E}">
        <p14:creationId xmlns:p14="http://schemas.microsoft.com/office/powerpoint/2010/main" val="154859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61" y="188640"/>
            <a:ext cx="8579296" cy="922114"/>
          </a:xfrm>
        </p:spPr>
        <p:txBody>
          <a:bodyPr>
            <a:normAutofit fontScale="90000"/>
          </a:bodyPr>
          <a:lstStyle/>
          <a:p>
            <a:r>
              <a:rPr lang="fr-FR" sz="2000" b="1" dirty="0" smtClean="0"/>
              <a:t>4 – Que pensez-vous des horaires de fonctionnement des accueils municipaux ( Mater) </a:t>
            </a:r>
            <a:r>
              <a:rPr lang="fr-FR" sz="1800" dirty="0" smtClean="0"/>
              <a:t/>
            </a:r>
            <a:br>
              <a:rPr lang="fr-FR" sz="1800" dirty="0" smtClean="0"/>
            </a:br>
            <a:r>
              <a:rPr lang="fr-FR" sz="1600" dirty="0" smtClean="0"/>
              <a:t>Nombre </a:t>
            </a:r>
            <a:r>
              <a:rPr lang="fr-FR" sz="1600" dirty="0"/>
              <a:t>de questionnaires renseignés comprenant au moins 1 enfant de maternelle: 46</a:t>
            </a:r>
            <a:br>
              <a:rPr lang="fr-FR" sz="1600" dirty="0"/>
            </a:br>
            <a:r>
              <a:rPr lang="fr-FR" sz="1600" dirty="0"/>
              <a:t>Pour l’analyse, prise </a:t>
            </a:r>
            <a:r>
              <a:rPr lang="fr-FR" sz="1600" dirty="0" smtClean="0"/>
              <a:t>en </a:t>
            </a:r>
            <a:r>
              <a:rPr lang="fr-FR" sz="1600" dirty="0"/>
              <a:t>compte uniquement des questionnaires «  répondus » </a:t>
            </a:r>
            <a:r>
              <a:rPr lang="fr-FR" sz="1800" dirty="0" smtClean="0"/>
              <a:t/>
            </a:r>
            <a:br>
              <a:rPr lang="fr-FR" sz="1800" dirty="0" smtClean="0"/>
            </a:br>
            <a:endParaRPr lang="fr-FR" sz="1800" dirty="0"/>
          </a:p>
        </p:txBody>
      </p:sp>
      <p:graphicFrame>
        <p:nvGraphicFramePr>
          <p:cNvPr id="4" name="Tableau 3"/>
          <p:cNvGraphicFramePr>
            <a:graphicFrameLocks noGrp="1"/>
          </p:cNvGraphicFramePr>
          <p:nvPr>
            <p:extLst>
              <p:ext uri="{D42A27DB-BD31-4B8C-83A1-F6EECF244321}">
                <p14:modId xmlns:p14="http://schemas.microsoft.com/office/powerpoint/2010/main" val="4213984199"/>
              </p:ext>
            </p:extLst>
          </p:nvPr>
        </p:nvGraphicFramePr>
        <p:xfrm>
          <a:off x="323528" y="1196752"/>
          <a:ext cx="4968551" cy="4248473"/>
        </p:xfrm>
        <a:graphic>
          <a:graphicData uri="http://schemas.openxmlformats.org/drawingml/2006/table">
            <a:tbl>
              <a:tblPr>
                <a:tableStyleId>{5C22544A-7EE6-4342-B048-85BDC9FD1C3A}</a:tableStyleId>
              </a:tblPr>
              <a:tblGrid>
                <a:gridCol w="709793"/>
                <a:gridCol w="709793"/>
                <a:gridCol w="709793"/>
                <a:gridCol w="709793"/>
                <a:gridCol w="709793"/>
                <a:gridCol w="709793"/>
                <a:gridCol w="709793"/>
              </a:tblGrid>
              <a:tr h="314326">
                <a:tc>
                  <a:txBody>
                    <a:bodyPr/>
                    <a:lstStyle/>
                    <a:p>
                      <a:pPr algn="l" fontAlgn="b"/>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b"/>
                </a:tc>
                <a:tc>
                  <a:txBody>
                    <a:bodyPr/>
                    <a:lstStyle/>
                    <a:p>
                      <a:pPr algn="l" fontAlgn="b"/>
                      <a:r>
                        <a:rPr lang="fr-FR" sz="800" u="none" strike="noStrike">
                          <a:effectLst/>
                        </a:rPr>
                        <a:t>très 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800" u="none" strike="noStrike">
                          <a:effectLst/>
                        </a:rPr>
                        <a:t>plûtot 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1000" u="none" strike="noStrike" dirty="0">
                          <a:solidFill>
                            <a:srgbClr val="FF0000"/>
                          </a:solidFill>
                          <a:effectLst/>
                        </a:rPr>
                        <a:t>satisfaction</a:t>
                      </a:r>
                      <a:endParaRPr lang="fr-FR" sz="1000" b="0" i="0" u="none" strike="noStrike" dirty="0">
                        <a:solidFill>
                          <a:srgbClr val="FF0000"/>
                        </a:solidFill>
                        <a:effectLst/>
                        <a:latin typeface="Calibri"/>
                      </a:endParaRPr>
                    </a:p>
                  </a:txBody>
                  <a:tcPr marL="9525" marR="9525" marT="9525" marB="0" anchor="b"/>
                </a:tc>
                <a:tc>
                  <a:txBody>
                    <a:bodyPr/>
                    <a:lstStyle/>
                    <a:p>
                      <a:pPr algn="l" fontAlgn="b"/>
                      <a:r>
                        <a:rPr lang="fr-FR" sz="800" u="none" strike="noStrike">
                          <a:effectLst/>
                        </a:rPr>
                        <a:t>plutôt insatisfait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800" u="none" strike="noStrike">
                          <a:effectLst/>
                        </a:rPr>
                        <a:t>très insatisfait</a:t>
                      </a:r>
                      <a:endParaRPr lang="fr-FR" sz="800" b="0" i="0" u="none" strike="noStrike">
                        <a:solidFill>
                          <a:srgbClr val="000000"/>
                        </a:solidFill>
                        <a:effectLst/>
                        <a:latin typeface="Calibri"/>
                      </a:endParaRPr>
                    </a:p>
                  </a:txBody>
                  <a:tcPr marL="9525" marR="9525" marT="9525" marB="0" anchor="b"/>
                </a:tc>
                <a:tc>
                  <a:txBody>
                    <a:bodyPr/>
                    <a:lstStyle/>
                    <a:p>
                      <a:pPr algn="l" fontAlgn="b"/>
                      <a:r>
                        <a:rPr lang="fr-FR" sz="900" u="none" strike="noStrike" dirty="0">
                          <a:solidFill>
                            <a:srgbClr val="FF0000"/>
                          </a:solidFill>
                          <a:effectLst/>
                        </a:rPr>
                        <a:t>insatisfaction</a:t>
                      </a:r>
                      <a:endParaRPr lang="fr-FR" sz="900" b="0" i="0" u="none" strike="noStrike" dirty="0">
                        <a:solidFill>
                          <a:srgbClr val="FF0000"/>
                        </a:solidFill>
                        <a:effectLst/>
                        <a:latin typeface="Calibri"/>
                      </a:endParaRPr>
                    </a:p>
                  </a:txBody>
                  <a:tcPr marL="9525" marR="9525" marT="9525" marB="0" anchor="b"/>
                </a:tc>
              </a:tr>
              <a:tr h="618513">
                <a:tc>
                  <a:txBody>
                    <a:bodyPr/>
                    <a:lstStyle/>
                    <a:p>
                      <a:pPr algn="l" fontAlgn="b"/>
                      <a:r>
                        <a:rPr lang="fr-FR" sz="1000" u="none" strike="noStrike">
                          <a:effectLst/>
                        </a:rPr>
                        <a:t>accueil du matin</a:t>
                      </a:r>
                      <a:endParaRPr lang="fr-FR" sz="10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56.52%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8.70%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000" u="none" strike="noStrike" dirty="0">
                          <a:solidFill>
                            <a:srgbClr val="FF0000"/>
                          </a:solidFill>
                          <a:effectLst/>
                        </a:rPr>
                        <a:t>65.22%</a:t>
                      </a:r>
                      <a:endParaRPr lang="fr-FR" sz="10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2.17%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900" u="none" strike="noStrike" dirty="0">
                          <a:solidFill>
                            <a:srgbClr val="FF0000"/>
                          </a:solidFill>
                          <a:effectLst/>
                        </a:rPr>
                        <a:t>2.17%</a:t>
                      </a:r>
                      <a:endParaRPr lang="fr-FR" sz="900" b="0" i="0" u="none" strike="noStrike" dirty="0">
                        <a:solidFill>
                          <a:srgbClr val="FF0000"/>
                        </a:solidFill>
                        <a:effectLst/>
                        <a:latin typeface="Calibri"/>
                      </a:endParaRPr>
                    </a:p>
                  </a:txBody>
                  <a:tcPr marL="9525" marR="9525" marT="9525" marB="0" anchor="b"/>
                </a:tc>
              </a:tr>
              <a:tr h="557675">
                <a:tc>
                  <a:txBody>
                    <a:bodyPr/>
                    <a:lstStyle/>
                    <a:p>
                      <a:pPr algn="l" fontAlgn="b"/>
                      <a:r>
                        <a:rPr lang="fr-FR" sz="1100" u="none" strike="noStrike">
                          <a:effectLst/>
                        </a:rPr>
                        <a:t>restauration</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73.91%</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10.87%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000" u="none" strike="noStrike" dirty="0">
                          <a:solidFill>
                            <a:srgbClr val="FF0000"/>
                          </a:solidFill>
                          <a:effectLst/>
                        </a:rPr>
                        <a:t>84.78%</a:t>
                      </a:r>
                      <a:endParaRPr lang="fr-FR" sz="10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dirty="0">
                          <a:effectLst/>
                        </a:rPr>
                        <a:t>2.17%</a:t>
                      </a:r>
                      <a:endParaRPr lang="fr-FR" sz="1100" b="0" i="0" u="none" strike="noStrike" dirty="0">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900" u="none" strike="noStrike" dirty="0">
                          <a:solidFill>
                            <a:srgbClr val="FF0000"/>
                          </a:solidFill>
                          <a:effectLst/>
                        </a:rPr>
                        <a:t>2.17%</a:t>
                      </a:r>
                      <a:endParaRPr lang="fr-FR" sz="900" b="0" i="0" u="none" strike="noStrike" dirty="0">
                        <a:solidFill>
                          <a:srgbClr val="FF0000"/>
                        </a:solidFill>
                        <a:effectLst/>
                        <a:latin typeface="Calibri"/>
                      </a:endParaRPr>
                    </a:p>
                  </a:txBody>
                  <a:tcPr marL="9525" marR="9525" marT="9525" marB="0" anchor="b"/>
                </a:tc>
              </a:tr>
              <a:tr h="770606">
                <a:tc>
                  <a:txBody>
                    <a:bodyPr/>
                    <a:lstStyle/>
                    <a:p>
                      <a:pPr algn="l" fontAlgn="b"/>
                      <a:r>
                        <a:rPr lang="fr-FR" sz="1100" u="none" strike="noStrike">
                          <a:effectLst/>
                        </a:rPr>
                        <a:t>NAP</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67.39%</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15.22%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000" u="none" strike="noStrike" dirty="0">
                          <a:solidFill>
                            <a:srgbClr val="FF0000"/>
                          </a:solidFill>
                          <a:effectLst/>
                        </a:rPr>
                        <a:t>82.61%</a:t>
                      </a:r>
                      <a:endParaRPr lang="fr-FR" sz="10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2.17%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900" u="none" strike="noStrike" dirty="0">
                          <a:solidFill>
                            <a:srgbClr val="FF0000"/>
                          </a:solidFill>
                          <a:effectLst/>
                        </a:rPr>
                        <a:t>2.17%</a:t>
                      </a:r>
                      <a:endParaRPr lang="fr-FR" sz="900" b="0" i="0" u="none" strike="noStrike" dirty="0">
                        <a:solidFill>
                          <a:srgbClr val="FF0000"/>
                        </a:solidFill>
                        <a:effectLst/>
                        <a:latin typeface="Calibri"/>
                      </a:endParaRPr>
                    </a:p>
                  </a:txBody>
                  <a:tcPr marL="9525" marR="9525" marT="9525" marB="0" anchor="b"/>
                </a:tc>
              </a:tr>
              <a:tr h="618513">
                <a:tc>
                  <a:txBody>
                    <a:bodyPr/>
                    <a:lstStyle/>
                    <a:p>
                      <a:pPr algn="l" fontAlgn="b"/>
                      <a:r>
                        <a:rPr lang="fr-FR" sz="1100" u="none" strike="noStrike">
                          <a:effectLst/>
                        </a:rPr>
                        <a:t>accueil du soir 16h30/19h</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65.22%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6.52%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000" u="none" strike="noStrike" dirty="0">
                          <a:solidFill>
                            <a:srgbClr val="FF0000"/>
                          </a:solidFill>
                          <a:effectLst/>
                        </a:rPr>
                        <a:t>71.74%</a:t>
                      </a:r>
                      <a:endParaRPr lang="fr-FR" sz="10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900" u="none" strike="noStrike" dirty="0">
                          <a:solidFill>
                            <a:srgbClr val="FF0000"/>
                          </a:solidFill>
                          <a:effectLst/>
                        </a:rPr>
                        <a:t>0.00%</a:t>
                      </a:r>
                      <a:endParaRPr lang="fr-FR" sz="900" b="0" i="0" u="none" strike="noStrike" dirty="0">
                        <a:solidFill>
                          <a:srgbClr val="FF0000"/>
                        </a:solidFill>
                        <a:effectLst/>
                        <a:latin typeface="Calibri"/>
                      </a:endParaRPr>
                    </a:p>
                  </a:txBody>
                  <a:tcPr marL="9525" marR="9525" marT="9525" marB="0" anchor="b"/>
                </a:tc>
              </a:tr>
              <a:tr h="770606">
                <a:tc>
                  <a:txBody>
                    <a:bodyPr/>
                    <a:lstStyle/>
                    <a:p>
                      <a:pPr algn="l" fontAlgn="b"/>
                      <a:r>
                        <a:rPr lang="fr-FR" sz="1100" u="none" strike="noStrike">
                          <a:effectLst/>
                        </a:rPr>
                        <a:t>ALSH mercredi</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52.17%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8.70%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000" u="none" strike="noStrike" dirty="0">
                          <a:solidFill>
                            <a:srgbClr val="FF0000"/>
                          </a:solidFill>
                          <a:effectLst/>
                        </a:rPr>
                        <a:t>60.87%</a:t>
                      </a:r>
                      <a:endParaRPr lang="fr-FR" sz="10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900" u="none" strike="noStrike" dirty="0">
                          <a:solidFill>
                            <a:srgbClr val="FF0000"/>
                          </a:solidFill>
                          <a:effectLst/>
                        </a:rPr>
                        <a:t>0.00%</a:t>
                      </a:r>
                      <a:endParaRPr lang="fr-FR" sz="900" b="0" i="0" u="none" strike="noStrike" dirty="0">
                        <a:solidFill>
                          <a:srgbClr val="FF0000"/>
                        </a:solidFill>
                        <a:effectLst/>
                        <a:latin typeface="Calibri"/>
                      </a:endParaRPr>
                    </a:p>
                  </a:txBody>
                  <a:tcPr marL="9525" marR="9525" marT="9525" marB="0" anchor="b"/>
                </a:tc>
              </a:tr>
              <a:tr h="598234">
                <a:tc>
                  <a:txBody>
                    <a:bodyPr/>
                    <a:lstStyle/>
                    <a:p>
                      <a:pPr algn="l" fontAlgn="b"/>
                      <a:r>
                        <a:rPr lang="fr-FR" sz="1100" u="none" strike="noStrike">
                          <a:effectLst/>
                        </a:rPr>
                        <a:t>ALSH vacances</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58.70%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6.52%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000" u="none" strike="noStrike" dirty="0">
                          <a:solidFill>
                            <a:srgbClr val="FF0000"/>
                          </a:solidFill>
                          <a:effectLst/>
                        </a:rPr>
                        <a:t>65.22%</a:t>
                      </a:r>
                      <a:endParaRPr lang="fr-FR" sz="1000" b="0" i="0" u="none" strike="noStrike" dirty="0">
                        <a:solidFill>
                          <a:srgbClr val="FF0000"/>
                        </a:solidFill>
                        <a:effectLst/>
                        <a:latin typeface="Calibri"/>
                      </a:endParaRPr>
                    </a:p>
                  </a:txBody>
                  <a:tcPr marL="9525" marR="9525" marT="9525" marB="0" anchor="b"/>
                </a:tc>
                <a:tc>
                  <a:txBody>
                    <a:bodyPr/>
                    <a:lstStyle/>
                    <a:p>
                      <a:pPr algn="r" fontAlgn="b"/>
                      <a:r>
                        <a:rPr lang="fr-FR" sz="1100" u="none" strike="noStrike">
                          <a:effectLst/>
                        </a:rPr>
                        <a:t>2.17%</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0.00%</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900" u="none" strike="noStrike" dirty="0">
                          <a:solidFill>
                            <a:srgbClr val="FF0000"/>
                          </a:solidFill>
                          <a:effectLst/>
                        </a:rPr>
                        <a:t>2.17%</a:t>
                      </a:r>
                      <a:endParaRPr lang="fr-FR" sz="900" b="0" i="0" u="none" strike="noStrike" dirty="0">
                        <a:solidFill>
                          <a:srgbClr val="FF0000"/>
                        </a:solidFill>
                        <a:effectLst/>
                        <a:latin typeface="Calibri"/>
                      </a:endParaRPr>
                    </a:p>
                  </a:txBody>
                  <a:tcPr marL="9525" marR="9525" marT="9525" marB="0" anchor="b"/>
                </a:tc>
              </a:tr>
            </a:tbl>
          </a:graphicData>
        </a:graphic>
      </p:graphicFrame>
      <p:graphicFrame>
        <p:nvGraphicFramePr>
          <p:cNvPr id="6" name="Graphique 5"/>
          <p:cNvGraphicFramePr>
            <a:graphicFrameLocks/>
          </p:cNvGraphicFramePr>
          <p:nvPr>
            <p:extLst>
              <p:ext uri="{D42A27DB-BD31-4B8C-83A1-F6EECF244321}">
                <p14:modId xmlns:p14="http://schemas.microsoft.com/office/powerpoint/2010/main" val="599009250"/>
              </p:ext>
            </p:extLst>
          </p:nvPr>
        </p:nvGraphicFramePr>
        <p:xfrm>
          <a:off x="5724128" y="1844823"/>
          <a:ext cx="3399656" cy="2448273"/>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251520" y="5657671"/>
            <a:ext cx="8424936" cy="1231106"/>
          </a:xfrm>
          <a:prstGeom prst="rect">
            <a:avLst/>
          </a:prstGeom>
          <a:noFill/>
        </p:spPr>
        <p:txBody>
          <a:bodyPr wrap="square" rtlCol="0">
            <a:spAutoFit/>
          </a:bodyPr>
          <a:lstStyle/>
          <a:p>
            <a:r>
              <a:rPr lang="fr-FR" sz="1400" b="1" i="1" u="sng" dirty="0" smtClean="0"/>
              <a:t>Observations</a:t>
            </a:r>
            <a:r>
              <a:rPr lang="fr-FR" b="1" i="1" u="sng" dirty="0" smtClean="0"/>
              <a:t>:</a:t>
            </a:r>
          </a:p>
          <a:p>
            <a:r>
              <a:rPr lang="fr-FR" sz="1400" dirty="0" smtClean="0"/>
              <a:t>1 sur la restauration: suggère de réduire le temps à 1h et de décaler la sieste à 13h</a:t>
            </a:r>
          </a:p>
          <a:p>
            <a:r>
              <a:rPr lang="fr-FR" sz="1400" dirty="0" smtClean="0"/>
              <a:t>1 sur l’accueil du matin: prévoir le petit déjeuner et décaler à 7h</a:t>
            </a:r>
          </a:p>
          <a:p>
            <a:r>
              <a:rPr lang="fr-FR" sz="1400" dirty="0" smtClean="0"/>
              <a:t>2 sur le centre de loisirs: décaler à 19h00</a:t>
            </a:r>
          </a:p>
          <a:p>
            <a:r>
              <a:rPr lang="fr-FR" sz="1400" dirty="0" smtClean="0"/>
              <a:t>1 sur l’étude: pour récupérer l’enfant à 17h30</a:t>
            </a:r>
            <a:endParaRPr lang="fr-FR" sz="1400" dirty="0"/>
          </a:p>
        </p:txBody>
      </p:sp>
    </p:spTree>
    <p:extLst>
      <p:ext uri="{BB962C8B-B14F-4D97-AF65-F5344CB8AC3E}">
        <p14:creationId xmlns:p14="http://schemas.microsoft.com/office/powerpoint/2010/main" val="824855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229600" cy="706090"/>
          </a:xfrm>
        </p:spPr>
        <p:txBody>
          <a:bodyPr>
            <a:normAutofit/>
          </a:bodyPr>
          <a:lstStyle/>
          <a:p>
            <a:r>
              <a:rPr lang="fr-FR" sz="1600" dirty="0"/>
              <a:t>Nombre de questionnaires renseignés comprenant au moins 1 enfant d</a:t>
            </a:r>
            <a:r>
              <a:rPr lang="fr-FR" sz="1600" b="1" dirty="0"/>
              <a:t>’élémentaire</a:t>
            </a:r>
            <a:r>
              <a:rPr lang="fr-FR" sz="1600" dirty="0"/>
              <a:t>: 67</a:t>
            </a:r>
            <a:br>
              <a:rPr lang="fr-FR" sz="1600" dirty="0"/>
            </a:br>
            <a:r>
              <a:rPr lang="fr-FR" sz="1600" dirty="0"/>
              <a:t>Pour l’analyse, prise </a:t>
            </a:r>
            <a:r>
              <a:rPr lang="fr-FR" sz="1600" dirty="0" smtClean="0"/>
              <a:t>en </a:t>
            </a:r>
            <a:r>
              <a:rPr lang="fr-FR" sz="1600" dirty="0"/>
              <a:t>compte uniquement des questionnaires «  </a:t>
            </a:r>
            <a:r>
              <a:rPr lang="fr-FR" sz="1600" dirty="0" smtClean="0"/>
              <a:t>répondus »</a:t>
            </a:r>
            <a:endParaRPr lang="fr-FR" sz="1600" dirty="0"/>
          </a:p>
        </p:txBody>
      </p:sp>
      <p:graphicFrame>
        <p:nvGraphicFramePr>
          <p:cNvPr id="4" name="Tableau 3"/>
          <p:cNvGraphicFramePr>
            <a:graphicFrameLocks noGrp="1"/>
          </p:cNvGraphicFramePr>
          <p:nvPr>
            <p:extLst>
              <p:ext uri="{D42A27DB-BD31-4B8C-83A1-F6EECF244321}">
                <p14:modId xmlns:p14="http://schemas.microsoft.com/office/powerpoint/2010/main" val="1810189340"/>
              </p:ext>
            </p:extLst>
          </p:nvPr>
        </p:nvGraphicFramePr>
        <p:xfrm>
          <a:off x="267611" y="908721"/>
          <a:ext cx="4448402" cy="3960441"/>
        </p:xfrm>
        <a:graphic>
          <a:graphicData uri="http://schemas.openxmlformats.org/drawingml/2006/table">
            <a:tbl>
              <a:tblPr>
                <a:tableStyleId>{5C22544A-7EE6-4342-B048-85BDC9FD1C3A}</a:tableStyleId>
              </a:tblPr>
              <a:tblGrid>
                <a:gridCol w="635486"/>
                <a:gridCol w="635486"/>
                <a:gridCol w="635486"/>
                <a:gridCol w="635486"/>
                <a:gridCol w="635486"/>
                <a:gridCol w="635486"/>
                <a:gridCol w="635486"/>
              </a:tblGrid>
              <a:tr h="477444">
                <a:tc>
                  <a:txBody>
                    <a:bodyPr/>
                    <a:lstStyle/>
                    <a:p>
                      <a:pPr algn="l" fontAlgn="b"/>
                      <a:r>
                        <a:rPr lang="fr-FR" sz="1000" u="none" strike="noStrike" dirty="0">
                          <a:effectLst/>
                        </a:rPr>
                        <a:t> </a:t>
                      </a:r>
                      <a:endParaRPr lang="fr-FR" sz="1000" b="0" i="0" u="none" strike="noStrike" dirty="0">
                        <a:solidFill>
                          <a:srgbClr val="000000"/>
                        </a:solidFill>
                        <a:effectLst/>
                        <a:latin typeface="Calibri"/>
                      </a:endParaRPr>
                    </a:p>
                  </a:txBody>
                  <a:tcPr marL="8945" marR="8945" marT="8945" marB="0" anchor="b"/>
                </a:tc>
                <a:tc>
                  <a:txBody>
                    <a:bodyPr/>
                    <a:lstStyle/>
                    <a:p>
                      <a:pPr algn="l" fontAlgn="b"/>
                      <a:r>
                        <a:rPr lang="fr-FR" sz="800" u="none" strike="noStrike">
                          <a:effectLst/>
                        </a:rPr>
                        <a:t>très 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800" u="none" strike="noStrike">
                          <a:effectLst/>
                        </a:rPr>
                        <a:t>plûtot 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1000" u="none" strike="noStrike" dirty="0">
                          <a:solidFill>
                            <a:srgbClr val="FF0000"/>
                          </a:solidFill>
                          <a:effectLst/>
                        </a:rPr>
                        <a:t>satisfaction</a:t>
                      </a:r>
                      <a:endParaRPr lang="fr-FR" sz="1000" b="0" i="0" u="none" strike="noStrike" dirty="0">
                        <a:solidFill>
                          <a:srgbClr val="FF0000"/>
                        </a:solidFill>
                        <a:effectLst/>
                        <a:latin typeface="Calibri"/>
                      </a:endParaRPr>
                    </a:p>
                  </a:txBody>
                  <a:tcPr marL="8945" marR="8945" marT="8945" marB="0" anchor="b"/>
                </a:tc>
                <a:tc>
                  <a:txBody>
                    <a:bodyPr/>
                    <a:lstStyle/>
                    <a:p>
                      <a:pPr algn="l" fontAlgn="b"/>
                      <a:r>
                        <a:rPr lang="fr-FR" sz="800" u="none" strike="noStrike">
                          <a:effectLst/>
                        </a:rPr>
                        <a:t>plutôt insatisfait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800" u="none" strike="noStrike">
                          <a:effectLst/>
                        </a:rPr>
                        <a:t>très insatisfait</a:t>
                      </a:r>
                      <a:endParaRPr lang="fr-FR" sz="800" b="0" i="0" u="none" strike="noStrike">
                        <a:solidFill>
                          <a:srgbClr val="000000"/>
                        </a:solidFill>
                        <a:effectLst/>
                        <a:latin typeface="Calibri"/>
                      </a:endParaRPr>
                    </a:p>
                  </a:txBody>
                  <a:tcPr marL="8945" marR="8945" marT="8945" marB="0" anchor="b"/>
                </a:tc>
                <a:tc>
                  <a:txBody>
                    <a:bodyPr/>
                    <a:lstStyle/>
                    <a:p>
                      <a:pPr algn="l" fontAlgn="b"/>
                      <a:r>
                        <a:rPr lang="fr-FR" sz="800" u="none" strike="noStrike" dirty="0">
                          <a:solidFill>
                            <a:srgbClr val="FF0000"/>
                          </a:solidFill>
                          <a:effectLst/>
                        </a:rPr>
                        <a:t>insatisfaction</a:t>
                      </a:r>
                      <a:endParaRPr lang="fr-FR" sz="800" b="0" i="0" u="none" strike="noStrike" dirty="0">
                        <a:solidFill>
                          <a:srgbClr val="FF0000"/>
                        </a:solidFill>
                        <a:effectLst/>
                        <a:latin typeface="Calibri"/>
                      </a:endParaRPr>
                    </a:p>
                  </a:txBody>
                  <a:tcPr marL="8945" marR="8945" marT="8945" marB="0" anchor="b"/>
                </a:tc>
              </a:tr>
              <a:tr h="430482">
                <a:tc>
                  <a:txBody>
                    <a:bodyPr/>
                    <a:lstStyle/>
                    <a:p>
                      <a:pPr algn="l" fontAlgn="b"/>
                      <a:r>
                        <a:rPr lang="fr-FR" sz="900" u="none" strike="noStrike">
                          <a:effectLst/>
                        </a:rPr>
                        <a:t>accueil du matin</a:t>
                      </a:r>
                      <a:endParaRPr lang="fr-FR" sz="9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38.24%</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8.82%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47.06%</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1.47%</a:t>
                      </a:r>
                      <a:endParaRPr lang="fr-FR" sz="1000" b="0" i="0" u="none" strike="noStrike" dirty="0">
                        <a:solidFill>
                          <a:srgbClr val="FF0000"/>
                        </a:solidFill>
                        <a:effectLst/>
                        <a:latin typeface="Calibri"/>
                      </a:endParaRPr>
                    </a:p>
                  </a:txBody>
                  <a:tcPr marL="8945" marR="8945" marT="8945" marB="0" anchor="b"/>
                </a:tc>
              </a:tr>
              <a:tr h="594849">
                <a:tc>
                  <a:txBody>
                    <a:bodyPr/>
                    <a:lstStyle/>
                    <a:p>
                      <a:pPr algn="l" fontAlgn="b"/>
                      <a:r>
                        <a:rPr lang="fr-FR" sz="1000" u="none" strike="noStrike">
                          <a:effectLst/>
                        </a:rPr>
                        <a:t>restauration</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57.35%</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32.35%</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89.71%</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1.47%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1.47%</a:t>
                      </a:r>
                      <a:endParaRPr lang="fr-FR" sz="1000" b="0" i="0" u="none" strike="noStrike" dirty="0">
                        <a:solidFill>
                          <a:srgbClr val="FF0000"/>
                        </a:solidFill>
                        <a:effectLst/>
                        <a:latin typeface="Calibri"/>
                      </a:endParaRPr>
                    </a:p>
                  </a:txBody>
                  <a:tcPr marL="8945" marR="8945" marT="8945" marB="0" anchor="b"/>
                </a:tc>
              </a:tr>
              <a:tr h="477444">
                <a:tc>
                  <a:txBody>
                    <a:bodyPr/>
                    <a:lstStyle/>
                    <a:p>
                      <a:pPr algn="l" fontAlgn="b"/>
                      <a:r>
                        <a:rPr lang="fr-FR" sz="1000" u="none" strike="noStrike">
                          <a:effectLst/>
                        </a:rPr>
                        <a:t>NAP</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47.06%</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35.29%</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82.35%</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4.41%</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2.94%</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7.35%</a:t>
                      </a:r>
                      <a:endParaRPr lang="fr-FR" sz="1000" b="0" i="0" u="none" strike="noStrike" dirty="0">
                        <a:solidFill>
                          <a:srgbClr val="FF0000"/>
                        </a:solidFill>
                        <a:effectLst/>
                        <a:latin typeface="Calibri"/>
                      </a:endParaRPr>
                    </a:p>
                  </a:txBody>
                  <a:tcPr marL="8945" marR="8945" marT="8945" marB="0" anchor="b"/>
                </a:tc>
              </a:tr>
              <a:tr h="594849">
                <a:tc>
                  <a:txBody>
                    <a:bodyPr/>
                    <a:lstStyle/>
                    <a:p>
                      <a:pPr algn="l" fontAlgn="b"/>
                      <a:r>
                        <a:rPr lang="fr-FR" sz="1000" u="none" strike="noStrike">
                          <a:effectLst/>
                        </a:rPr>
                        <a:t>étude </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35.29%</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19.12%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54.41%</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2.94%</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2.94%</a:t>
                      </a:r>
                      <a:endParaRPr lang="fr-FR" sz="1000" b="0" i="0" u="none" strike="noStrike" dirty="0">
                        <a:solidFill>
                          <a:srgbClr val="FF0000"/>
                        </a:solidFill>
                        <a:effectLst/>
                        <a:latin typeface="Calibri"/>
                      </a:endParaRPr>
                    </a:p>
                  </a:txBody>
                  <a:tcPr marL="8945" marR="8945" marT="8945" marB="0" anchor="b"/>
                </a:tc>
              </a:tr>
              <a:tr h="461791">
                <a:tc>
                  <a:txBody>
                    <a:bodyPr/>
                    <a:lstStyle/>
                    <a:p>
                      <a:pPr algn="l" fontAlgn="b"/>
                      <a:r>
                        <a:rPr lang="fr-FR" sz="1000" u="none" strike="noStrike">
                          <a:effectLst/>
                        </a:rPr>
                        <a:t>accueil post étude</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33.82%</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11.76%</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45.59%</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0.00%</a:t>
                      </a:r>
                      <a:endParaRPr lang="fr-FR" sz="1000" b="0" i="0" u="none" strike="noStrike" dirty="0">
                        <a:solidFill>
                          <a:srgbClr val="FF0000"/>
                        </a:solidFill>
                        <a:effectLst/>
                        <a:latin typeface="Calibri"/>
                      </a:endParaRPr>
                    </a:p>
                  </a:txBody>
                  <a:tcPr marL="8945" marR="8945" marT="8945" marB="0" anchor="b"/>
                </a:tc>
              </a:tr>
              <a:tr h="461791">
                <a:tc>
                  <a:txBody>
                    <a:bodyPr/>
                    <a:lstStyle/>
                    <a:p>
                      <a:pPr algn="l" fontAlgn="b"/>
                      <a:r>
                        <a:rPr lang="fr-FR" sz="1000" u="none" strike="noStrike">
                          <a:effectLst/>
                        </a:rPr>
                        <a:t>ALSH mercredi</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23.53%</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10.29%</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33.82%</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0.00%</a:t>
                      </a:r>
                      <a:endParaRPr lang="fr-FR" sz="1000" b="0" i="0" u="none" strike="noStrike" dirty="0">
                        <a:solidFill>
                          <a:srgbClr val="FF0000"/>
                        </a:solidFill>
                        <a:effectLst/>
                        <a:latin typeface="Calibri"/>
                      </a:endParaRPr>
                    </a:p>
                  </a:txBody>
                  <a:tcPr marL="8945" marR="8945" marT="8945" marB="0" anchor="b"/>
                </a:tc>
              </a:tr>
              <a:tr h="461791">
                <a:tc>
                  <a:txBody>
                    <a:bodyPr/>
                    <a:lstStyle/>
                    <a:p>
                      <a:pPr algn="l" fontAlgn="b"/>
                      <a:r>
                        <a:rPr lang="fr-FR" sz="1000" u="none" strike="noStrike">
                          <a:effectLst/>
                        </a:rPr>
                        <a:t>ALSH vacances</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26.47%</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14.71%</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41.18%</a:t>
                      </a:r>
                      <a:endParaRPr lang="fr-FR" sz="1000" b="0" i="0" u="none" strike="noStrike" dirty="0">
                        <a:solidFill>
                          <a:srgbClr val="FF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a:effectLst/>
                        </a:rPr>
                        <a:t>0.00%</a:t>
                      </a:r>
                      <a:endParaRPr lang="fr-FR" sz="1000" b="0" i="0" u="none" strike="noStrike">
                        <a:solidFill>
                          <a:srgbClr val="000000"/>
                        </a:solidFill>
                        <a:effectLst/>
                        <a:latin typeface="Calibri"/>
                      </a:endParaRPr>
                    </a:p>
                  </a:txBody>
                  <a:tcPr marL="8945" marR="8945" marT="8945" marB="0" anchor="b"/>
                </a:tc>
                <a:tc>
                  <a:txBody>
                    <a:bodyPr/>
                    <a:lstStyle/>
                    <a:p>
                      <a:pPr algn="r" fontAlgn="b"/>
                      <a:r>
                        <a:rPr lang="fr-FR" sz="1000" u="none" strike="noStrike" dirty="0">
                          <a:solidFill>
                            <a:srgbClr val="FF0000"/>
                          </a:solidFill>
                          <a:effectLst/>
                        </a:rPr>
                        <a:t>0.00%</a:t>
                      </a:r>
                      <a:endParaRPr lang="fr-FR" sz="1000" b="0" i="0" u="none" strike="noStrike" dirty="0">
                        <a:solidFill>
                          <a:srgbClr val="FF0000"/>
                        </a:solidFill>
                        <a:effectLst/>
                        <a:latin typeface="Calibri"/>
                      </a:endParaRPr>
                    </a:p>
                  </a:txBody>
                  <a:tcPr marL="8945" marR="8945" marT="8945" marB="0" anchor="b"/>
                </a:tc>
              </a:tr>
            </a:tbl>
          </a:graphicData>
        </a:graphic>
      </p:graphicFrame>
      <p:graphicFrame>
        <p:nvGraphicFramePr>
          <p:cNvPr id="6" name="Graphique 5"/>
          <p:cNvGraphicFramePr>
            <a:graphicFrameLocks/>
          </p:cNvGraphicFramePr>
          <p:nvPr>
            <p:extLst>
              <p:ext uri="{D42A27DB-BD31-4B8C-83A1-F6EECF244321}">
                <p14:modId xmlns:p14="http://schemas.microsoft.com/office/powerpoint/2010/main" val="2044473540"/>
              </p:ext>
            </p:extLst>
          </p:nvPr>
        </p:nvGraphicFramePr>
        <p:xfrm>
          <a:off x="4860032" y="1559945"/>
          <a:ext cx="399593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467544" y="5157192"/>
            <a:ext cx="8208912" cy="1354217"/>
          </a:xfrm>
          <a:prstGeom prst="rect">
            <a:avLst/>
          </a:prstGeom>
          <a:noFill/>
        </p:spPr>
        <p:txBody>
          <a:bodyPr wrap="square" rtlCol="0">
            <a:spAutoFit/>
          </a:bodyPr>
          <a:lstStyle/>
          <a:p>
            <a:r>
              <a:rPr lang="fr-FR" b="1" i="1" u="sng" dirty="0" smtClean="0"/>
              <a:t>Observations</a:t>
            </a:r>
            <a:r>
              <a:rPr lang="fr-FR" dirty="0" smtClean="0"/>
              <a:t>:</a:t>
            </a:r>
          </a:p>
          <a:p>
            <a:r>
              <a:rPr lang="fr-FR" sz="1600" dirty="0" smtClean="0"/>
              <a:t>2 pour les NAP: trop court mieux vaudrait concentrer les nap sur 1 après midi, difficile pour les enfants de se concentrer sur les devoirs</a:t>
            </a:r>
          </a:p>
          <a:p>
            <a:r>
              <a:rPr lang="fr-FR" sz="1600" dirty="0" smtClean="0"/>
              <a:t>2 pour l’étude: permettre de reprendre les enfants avant 18h</a:t>
            </a:r>
          </a:p>
          <a:p>
            <a:r>
              <a:rPr lang="fr-FR" sz="1600" dirty="0" smtClean="0"/>
              <a:t>1 pour le centre de loisirs: étendre jusqu’à 19h </a:t>
            </a:r>
            <a:endParaRPr lang="fr-FR" sz="1600" dirty="0"/>
          </a:p>
        </p:txBody>
      </p:sp>
    </p:spTree>
    <p:extLst>
      <p:ext uri="{BB962C8B-B14F-4D97-AF65-F5344CB8AC3E}">
        <p14:creationId xmlns:p14="http://schemas.microsoft.com/office/powerpoint/2010/main" val="69882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fr-FR" sz="1800" b="1" dirty="0" smtClean="0"/>
              <a:t>5- concernant les accueils périscolaires MATERNELS, comment estimez vous:</a:t>
            </a:r>
            <a:br>
              <a:rPr lang="fr-FR" sz="1800" b="1" dirty="0" smtClean="0"/>
            </a:br>
            <a:r>
              <a:rPr lang="fr-FR" sz="1600" dirty="0"/>
              <a:t>Nombre de questionnaires renseignés comprenant au moins 1 enfant de maternelle: 46</a:t>
            </a:r>
            <a:br>
              <a:rPr lang="fr-FR" sz="1600" dirty="0"/>
            </a:br>
            <a:r>
              <a:rPr lang="fr-FR" sz="1600" dirty="0"/>
              <a:t>Pour l’analyse, prise </a:t>
            </a:r>
            <a:r>
              <a:rPr lang="fr-FR" sz="1600" dirty="0" smtClean="0"/>
              <a:t>en </a:t>
            </a:r>
            <a:r>
              <a:rPr lang="fr-FR" sz="1600" dirty="0"/>
              <a:t>compte uniquement des questionnaires «  répondus » </a:t>
            </a:r>
            <a:r>
              <a:rPr lang="fr-FR" sz="2000" dirty="0"/>
              <a:t/>
            </a:r>
            <a:br>
              <a:rPr lang="fr-FR" sz="2000" dirty="0"/>
            </a:br>
            <a:endParaRPr lang="fr-FR" sz="1800" dirty="0"/>
          </a:p>
        </p:txBody>
      </p:sp>
      <p:graphicFrame>
        <p:nvGraphicFramePr>
          <p:cNvPr id="6" name="Graphique 5"/>
          <p:cNvGraphicFramePr>
            <a:graphicFrameLocks/>
          </p:cNvGraphicFramePr>
          <p:nvPr>
            <p:extLst>
              <p:ext uri="{D42A27DB-BD31-4B8C-83A1-F6EECF244321}">
                <p14:modId xmlns:p14="http://schemas.microsoft.com/office/powerpoint/2010/main" val="582633114"/>
              </p:ext>
            </p:extLst>
          </p:nvPr>
        </p:nvGraphicFramePr>
        <p:xfrm>
          <a:off x="179512" y="980728"/>
          <a:ext cx="2664296"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ext uri="{D42A27DB-BD31-4B8C-83A1-F6EECF244321}">
                <p14:modId xmlns:p14="http://schemas.microsoft.com/office/powerpoint/2010/main" val="2509503946"/>
              </p:ext>
            </p:extLst>
          </p:nvPr>
        </p:nvGraphicFramePr>
        <p:xfrm>
          <a:off x="2987824" y="980728"/>
          <a:ext cx="2736304"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1342432285"/>
              </p:ext>
            </p:extLst>
          </p:nvPr>
        </p:nvGraphicFramePr>
        <p:xfrm>
          <a:off x="5868144" y="980728"/>
          <a:ext cx="2771800" cy="19573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a:graphicFrameLocks/>
          </p:cNvGraphicFramePr>
          <p:nvPr>
            <p:extLst>
              <p:ext uri="{D42A27DB-BD31-4B8C-83A1-F6EECF244321}">
                <p14:modId xmlns:p14="http://schemas.microsoft.com/office/powerpoint/2010/main" val="1127273121"/>
              </p:ext>
            </p:extLst>
          </p:nvPr>
        </p:nvGraphicFramePr>
        <p:xfrm>
          <a:off x="179512" y="2924944"/>
          <a:ext cx="2664296" cy="20335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p:cNvGraphicFramePr>
            <a:graphicFrameLocks/>
          </p:cNvGraphicFramePr>
          <p:nvPr>
            <p:extLst>
              <p:ext uri="{D42A27DB-BD31-4B8C-83A1-F6EECF244321}">
                <p14:modId xmlns:p14="http://schemas.microsoft.com/office/powerpoint/2010/main" val="1021559231"/>
              </p:ext>
            </p:extLst>
          </p:nvPr>
        </p:nvGraphicFramePr>
        <p:xfrm>
          <a:off x="2987824" y="2924944"/>
          <a:ext cx="2736304" cy="20162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aphique 15"/>
          <p:cNvGraphicFramePr>
            <a:graphicFrameLocks/>
          </p:cNvGraphicFramePr>
          <p:nvPr>
            <p:extLst>
              <p:ext uri="{D42A27DB-BD31-4B8C-83A1-F6EECF244321}">
                <p14:modId xmlns:p14="http://schemas.microsoft.com/office/powerpoint/2010/main" val="3364082755"/>
              </p:ext>
            </p:extLst>
          </p:nvPr>
        </p:nvGraphicFramePr>
        <p:xfrm>
          <a:off x="5868144" y="2924944"/>
          <a:ext cx="2736304" cy="20162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Graphique 17"/>
          <p:cNvGraphicFramePr>
            <a:graphicFrameLocks/>
          </p:cNvGraphicFramePr>
          <p:nvPr>
            <p:extLst>
              <p:ext uri="{D42A27DB-BD31-4B8C-83A1-F6EECF244321}">
                <p14:modId xmlns:p14="http://schemas.microsoft.com/office/powerpoint/2010/main" val="945383828"/>
              </p:ext>
            </p:extLst>
          </p:nvPr>
        </p:nvGraphicFramePr>
        <p:xfrm>
          <a:off x="179512" y="4941168"/>
          <a:ext cx="2664295" cy="1674157"/>
        </p:xfrm>
        <a:graphic>
          <a:graphicData uri="http://schemas.openxmlformats.org/drawingml/2006/chart">
            <c:chart xmlns:c="http://schemas.openxmlformats.org/drawingml/2006/chart" xmlns:r="http://schemas.openxmlformats.org/officeDocument/2006/relationships" r:id="rId8"/>
          </a:graphicData>
        </a:graphic>
      </p:graphicFrame>
      <p:sp>
        <p:nvSpPr>
          <p:cNvPr id="20" name="ZoneTexte 19"/>
          <p:cNvSpPr txBox="1"/>
          <p:nvPr/>
        </p:nvSpPr>
        <p:spPr>
          <a:xfrm>
            <a:off x="2987824" y="5109717"/>
            <a:ext cx="5472608" cy="1384995"/>
          </a:xfrm>
          <a:prstGeom prst="rect">
            <a:avLst/>
          </a:prstGeom>
          <a:noFill/>
        </p:spPr>
        <p:txBody>
          <a:bodyPr wrap="square" rtlCol="0">
            <a:spAutoFit/>
          </a:bodyPr>
          <a:lstStyle/>
          <a:p>
            <a:r>
              <a:rPr lang="fr-FR" sz="1400" i="1" dirty="0" smtClean="0"/>
              <a:t>1 observation sur les locaux qui devraient être extérieurs à l’école</a:t>
            </a:r>
          </a:p>
          <a:p>
            <a:r>
              <a:rPr lang="fr-FR" sz="1400" i="1" dirty="0" smtClean="0"/>
              <a:t>NAP:  proposition de travailler à partir de thématiques et de faire davantage appel aux associations, trop de travaux manuels, donner plus de moyens car on ne peut demander l’impossible aux personnels encadrants , renforcer l’encadrement car débordé – favoriser les activités qui sortent de l’ordinaire et qui ne sont pas  faites à la maison</a:t>
            </a:r>
            <a:endParaRPr lang="fr-FR" sz="1400" i="1" dirty="0"/>
          </a:p>
        </p:txBody>
      </p:sp>
    </p:spTree>
    <p:extLst>
      <p:ext uri="{BB962C8B-B14F-4D97-AF65-F5344CB8AC3E}">
        <p14:creationId xmlns:p14="http://schemas.microsoft.com/office/powerpoint/2010/main" val="2657645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fr-FR" sz="1800" b="1" dirty="0" smtClean="0"/>
              <a:t>5- concernant les accueils périscolaires ELEMENTAIRES, comment estimez vous:</a:t>
            </a:r>
            <a:br>
              <a:rPr lang="fr-FR" sz="1800" b="1" dirty="0" smtClean="0"/>
            </a:br>
            <a:r>
              <a:rPr lang="fr-FR" sz="1600" dirty="0"/>
              <a:t>Nombre de questionnaires renseignés comprenant au moins 1 enfant d</a:t>
            </a:r>
            <a:r>
              <a:rPr lang="fr-FR" sz="1600" b="1" dirty="0"/>
              <a:t>’élémentaire</a:t>
            </a:r>
            <a:r>
              <a:rPr lang="fr-FR" sz="1600" dirty="0"/>
              <a:t>: 67</a:t>
            </a:r>
            <a:br>
              <a:rPr lang="fr-FR" sz="1600" dirty="0"/>
            </a:br>
            <a:r>
              <a:rPr lang="fr-FR" sz="1600" dirty="0" smtClean="0"/>
              <a:t>Pour </a:t>
            </a:r>
            <a:r>
              <a:rPr lang="fr-FR" sz="1600" dirty="0"/>
              <a:t>l’analyse, prise ne compte uniquement des questionnaires «  répondus » </a:t>
            </a:r>
            <a:r>
              <a:rPr lang="fr-FR" sz="2000" dirty="0"/>
              <a:t/>
            </a:r>
            <a:br>
              <a:rPr lang="fr-FR" sz="2000" dirty="0"/>
            </a:br>
            <a:endParaRPr lang="fr-FR" sz="1800" dirty="0"/>
          </a:p>
        </p:txBody>
      </p:sp>
      <p:graphicFrame>
        <p:nvGraphicFramePr>
          <p:cNvPr id="11" name="Graphique 10"/>
          <p:cNvGraphicFramePr>
            <a:graphicFrameLocks/>
          </p:cNvGraphicFramePr>
          <p:nvPr>
            <p:extLst>
              <p:ext uri="{D42A27DB-BD31-4B8C-83A1-F6EECF244321}">
                <p14:modId xmlns:p14="http://schemas.microsoft.com/office/powerpoint/2010/main" val="1908665487"/>
              </p:ext>
            </p:extLst>
          </p:nvPr>
        </p:nvGraphicFramePr>
        <p:xfrm>
          <a:off x="179512" y="908720"/>
          <a:ext cx="2952328"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p:cNvGraphicFramePr>
            <a:graphicFrameLocks/>
          </p:cNvGraphicFramePr>
          <p:nvPr>
            <p:extLst>
              <p:ext uri="{D42A27DB-BD31-4B8C-83A1-F6EECF244321}">
                <p14:modId xmlns:p14="http://schemas.microsoft.com/office/powerpoint/2010/main" val="1699471010"/>
              </p:ext>
            </p:extLst>
          </p:nvPr>
        </p:nvGraphicFramePr>
        <p:xfrm>
          <a:off x="3131840" y="908720"/>
          <a:ext cx="2880320"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phique 14"/>
          <p:cNvGraphicFramePr>
            <a:graphicFrameLocks/>
          </p:cNvGraphicFramePr>
          <p:nvPr>
            <p:extLst>
              <p:ext uri="{D42A27DB-BD31-4B8C-83A1-F6EECF244321}">
                <p14:modId xmlns:p14="http://schemas.microsoft.com/office/powerpoint/2010/main" val="1084013062"/>
              </p:ext>
            </p:extLst>
          </p:nvPr>
        </p:nvGraphicFramePr>
        <p:xfrm>
          <a:off x="6012160" y="908720"/>
          <a:ext cx="2736304" cy="1872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p:cNvGraphicFramePr>
            <a:graphicFrameLocks/>
          </p:cNvGraphicFramePr>
          <p:nvPr>
            <p:extLst>
              <p:ext uri="{D42A27DB-BD31-4B8C-83A1-F6EECF244321}">
                <p14:modId xmlns:p14="http://schemas.microsoft.com/office/powerpoint/2010/main" val="489407576"/>
              </p:ext>
            </p:extLst>
          </p:nvPr>
        </p:nvGraphicFramePr>
        <p:xfrm>
          <a:off x="179512" y="2780928"/>
          <a:ext cx="2952327" cy="18722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phique 18"/>
          <p:cNvGraphicFramePr>
            <a:graphicFrameLocks/>
          </p:cNvGraphicFramePr>
          <p:nvPr>
            <p:extLst>
              <p:ext uri="{D42A27DB-BD31-4B8C-83A1-F6EECF244321}">
                <p14:modId xmlns:p14="http://schemas.microsoft.com/office/powerpoint/2010/main" val="2014889967"/>
              </p:ext>
            </p:extLst>
          </p:nvPr>
        </p:nvGraphicFramePr>
        <p:xfrm>
          <a:off x="3131841" y="2780928"/>
          <a:ext cx="2880320" cy="18722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aphique 20"/>
          <p:cNvGraphicFramePr>
            <a:graphicFrameLocks/>
          </p:cNvGraphicFramePr>
          <p:nvPr>
            <p:extLst>
              <p:ext uri="{D42A27DB-BD31-4B8C-83A1-F6EECF244321}">
                <p14:modId xmlns:p14="http://schemas.microsoft.com/office/powerpoint/2010/main" val="2869142157"/>
              </p:ext>
            </p:extLst>
          </p:nvPr>
        </p:nvGraphicFramePr>
        <p:xfrm>
          <a:off x="6012160" y="2780929"/>
          <a:ext cx="2736304" cy="18722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Graphique 21"/>
          <p:cNvGraphicFramePr>
            <a:graphicFrameLocks/>
          </p:cNvGraphicFramePr>
          <p:nvPr>
            <p:extLst>
              <p:ext uri="{D42A27DB-BD31-4B8C-83A1-F6EECF244321}">
                <p14:modId xmlns:p14="http://schemas.microsoft.com/office/powerpoint/2010/main" val="2752964355"/>
              </p:ext>
            </p:extLst>
          </p:nvPr>
        </p:nvGraphicFramePr>
        <p:xfrm>
          <a:off x="179512" y="4653136"/>
          <a:ext cx="2952328" cy="179546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55836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5076" y="764704"/>
            <a:ext cx="8355396" cy="5262979"/>
          </a:xfrm>
          <a:prstGeom prst="rect">
            <a:avLst/>
          </a:prstGeom>
          <a:noFill/>
        </p:spPr>
        <p:txBody>
          <a:bodyPr wrap="square" rtlCol="0">
            <a:spAutoFit/>
          </a:bodyPr>
          <a:lstStyle/>
          <a:p>
            <a:r>
              <a:rPr lang="fr-FR" sz="1600" b="1" i="1" dirty="0" smtClean="0"/>
              <a:t>Observations sur les NAP</a:t>
            </a:r>
            <a:r>
              <a:rPr lang="fr-FR" sz="1600" i="1" dirty="0" smtClean="0"/>
              <a:t>: </a:t>
            </a:r>
          </a:p>
          <a:p>
            <a:r>
              <a:rPr lang="fr-FR" sz="1600" i="1" dirty="0" smtClean="0"/>
              <a:t>1: -manque d’info, les enfants perdent le planning, font souvent les mêmes activités, manque de places dans certains ateliers, suggère de donner la liste des choix aux enfants pour qu’elle soit visée par les parents – </a:t>
            </a:r>
          </a:p>
          <a:p>
            <a:r>
              <a:rPr lang="fr-FR" sz="1600" i="1" dirty="0" smtClean="0"/>
              <a:t>1: félicite et encourage à conserver le choix par les enfants </a:t>
            </a:r>
          </a:p>
          <a:p>
            <a:r>
              <a:rPr lang="fr-FR" sz="1600" i="1" dirty="0" smtClean="0"/>
              <a:t>1: trop de jeux libres, pas de retour sur les activités, enfant choisit toujours les mêmes activités et souvent l’activité initiale est remplacée par une autre</a:t>
            </a:r>
          </a:p>
          <a:p>
            <a:r>
              <a:rPr lang="fr-FR" sz="1600" i="1" dirty="0" smtClean="0"/>
              <a:t>1: supprimer les jeux libres, fatiguant et peu enrichissant – remplacer par des ateliers lecture ou dessin – communication trop tardive</a:t>
            </a:r>
          </a:p>
          <a:p>
            <a:r>
              <a:rPr lang="fr-FR" sz="1600" i="1" dirty="0" smtClean="0"/>
              <a:t>1: trop souvent les mêmes choses, trop de jeux libres</a:t>
            </a:r>
          </a:p>
          <a:p>
            <a:r>
              <a:rPr lang="fr-FR" sz="1600" i="1" dirty="0" smtClean="0"/>
              <a:t>1: certains enfants se frappent et ne sont pas réprimandés</a:t>
            </a:r>
          </a:p>
          <a:p>
            <a:r>
              <a:rPr lang="fr-FR" sz="1600" i="1" dirty="0" smtClean="0"/>
              <a:t>1: information accessible aux enfants mais pas aux parents – difficile de savoir si le personnel est qualifié, nous ne connaissons pas les prénoms – suggère une réunion de présentation de l’équipe en début d’année</a:t>
            </a:r>
          </a:p>
          <a:p>
            <a:r>
              <a:rPr lang="fr-FR" sz="1600" i="1" dirty="0" smtClean="0"/>
              <a:t>1: trop souvent les enfants sont libérés avant 16.30</a:t>
            </a:r>
            <a:endParaRPr lang="fr-FR" sz="1600" i="1" dirty="0"/>
          </a:p>
          <a:p>
            <a:endParaRPr lang="fr-FR" sz="1600" b="1" i="1" dirty="0" smtClean="0"/>
          </a:p>
          <a:p>
            <a:r>
              <a:rPr lang="fr-FR" sz="1600" b="1" i="1" dirty="0" smtClean="0"/>
              <a:t>observation sur le centre de loisirs</a:t>
            </a:r>
            <a:r>
              <a:rPr lang="fr-FR" sz="1600" i="1" dirty="0" smtClean="0"/>
              <a:t>:</a:t>
            </a:r>
            <a:endParaRPr lang="fr-FR" sz="1600" i="1" dirty="0"/>
          </a:p>
          <a:p>
            <a:r>
              <a:rPr lang="fr-FR" sz="1600" i="1" dirty="0" smtClean="0"/>
              <a:t>1 peu intéressant pour les élémentaires le mercredi  après midi</a:t>
            </a:r>
          </a:p>
          <a:p>
            <a:endParaRPr lang="fr-FR" sz="1600" i="1" dirty="0"/>
          </a:p>
          <a:p>
            <a:pPr algn="just"/>
            <a:r>
              <a:rPr lang="fr-FR" sz="1600" b="1" i="1" dirty="0" smtClean="0"/>
              <a:t>1 observation </a:t>
            </a:r>
            <a:r>
              <a:rPr lang="fr-FR" sz="1600" b="1" i="1" dirty="0"/>
              <a:t>sur les locaux </a:t>
            </a:r>
            <a:r>
              <a:rPr lang="fr-FR" sz="1600" i="1" dirty="0"/>
              <a:t>qui devraient être extérieurs à l’école</a:t>
            </a:r>
          </a:p>
          <a:p>
            <a:pPr algn="just"/>
            <a:endParaRPr lang="fr-FR" sz="1600" i="1" dirty="0"/>
          </a:p>
        </p:txBody>
      </p:sp>
    </p:spTree>
    <p:extLst>
      <p:ext uri="{BB962C8B-B14F-4D97-AF65-F5344CB8AC3E}">
        <p14:creationId xmlns:p14="http://schemas.microsoft.com/office/powerpoint/2010/main" val="990879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FR" sz="1800" b="1" dirty="0" smtClean="0"/>
              <a:t>6 – votre enfant échange-t-il avec vous sur les activités pratiquées? En quels termes?</a:t>
            </a:r>
            <a:endParaRPr lang="fr-FR" sz="1800" b="1" dirty="0"/>
          </a:p>
        </p:txBody>
      </p:sp>
      <p:graphicFrame>
        <p:nvGraphicFramePr>
          <p:cNvPr id="4" name="Graphique 3"/>
          <p:cNvGraphicFramePr>
            <a:graphicFrameLocks/>
          </p:cNvGraphicFramePr>
          <p:nvPr>
            <p:extLst>
              <p:ext uri="{D42A27DB-BD31-4B8C-83A1-F6EECF244321}">
                <p14:modId xmlns:p14="http://schemas.microsoft.com/office/powerpoint/2010/main" val="1040066375"/>
              </p:ext>
            </p:extLst>
          </p:nvPr>
        </p:nvGraphicFramePr>
        <p:xfrm>
          <a:off x="899592" y="836712"/>
          <a:ext cx="2952328" cy="2856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ext uri="{D42A27DB-BD31-4B8C-83A1-F6EECF244321}">
                <p14:modId xmlns:p14="http://schemas.microsoft.com/office/powerpoint/2010/main" val="2194775741"/>
              </p:ext>
            </p:extLst>
          </p:nvPr>
        </p:nvGraphicFramePr>
        <p:xfrm>
          <a:off x="4932040" y="1340768"/>
          <a:ext cx="3312368" cy="18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880209855"/>
              </p:ext>
            </p:extLst>
          </p:nvPr>
        </p:nvGraphicFramePr>
        <p:xfrm>
          <a:off x="1043608" y="3501008"/>
          <a:ext cx="6912766" cy="2787015"/>
        </p:xfrm>
        <a:graphic>
          <a:graphicData uri="http://schemas.openxmlformats.org/drawingml/2006/table">
            <a:tbl>
              <a:tblPr>
                <a:tableStyleId>{5C22544A-7EE6-4342-B048-85BDC9FD1C3A}</a:tableStyleId>
              </a:tblPr>
              <a:tblGrid>
                <a:gridCol w="2765107"/>
                <a:gridCol w="1382553"/>
                <a:gridCol w="1382553"/>
                <a:gridCol w="1382553"/>
              </a:tblGrid>
              <a:tr h="190500">
                <a:tc gridSpan="3">
                  <a:txBody>
                    <a:bodyPr/>
                    <a:lstStyle/>
                    <a:p>
                      <a:pPr algn="l" fontAlgn="b"/>
                      <a:r>
                        <a:rPr lang="fr-FR" sz="1600" b="1" i="1" u="none" strike="noStrike" dirty="0">
                          <a:effectLst/>
                        </a:rPr>
                        <a:t>14 observations quant à la satisfaction:</a:t>
                      </a:r>
                      <a:endParaRPr lang="fr-FR" sz="1600" b="1" i="1"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r>
              <a:tr h="190500">
                <a:tc gridSpan="3">
                  <a:txBody>
                    <a:bodyPr/>
                    <a:lstStyle/>
                    <a:p>
                      <a:pPr algn="l" fontAlgn="b"/>
                      <a:r>
                        <a:rPr lang="fr-FR" sz="1600" u="none" strike="noStrike">
                          <a:effectLst/>
                        </a:rPr>
                        <a:t>4 observations: satisfaction dépend des ateliers</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r>
              <a:tr h="190500">
                <a:tc gridSpan="3">
                  <a:txBody>
                    <a:bodyPr/>
                    <a:lstStyle/>
                    <a:p>
                      <a:pPr algn="l" fontAlgn="b"/>
                      <a:r>
                        <a:rPr lang="fr-FR" sz="1600" u="none" strike="noStrike">
                          <a:effectLst/>
                        </a:rPr>
                        <a:t>1: satisfaction uniquement pour le primaire</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r>
              <a:tr h="190500">
                <a:tc>
                  <a:txBody>
                    <a:bodyPr/>
                    <a:lstStyle/>
                    <a:p>
                      <a:pPr algn="l" fontAlgn="b"/>
                      <a:r>
                        <a:rPr lang="fr-FR" sz="1600" u="none" strike="noStrike">
                          <a:effectLst/>
                        </a:rPr>
                        <a:t>2: très content</a:t>
                      </a:r>
                      <a:endParaRPr lang="fr-FR" sz="1600" b="0" i="0" u="none" strike="noStrike">
                        <a:solidFill>
                          <a:srgbClr val="000000"/>
                        </a:solidFill>
                        <a:effectLst/>
                        <a:latin typeface="Calibri"/>
                      </a:endParaRPr>
                    </a:p>
                  </a:txBody>
                  <a:tcPr marL="9525" marR="9525" marT="9525" marB="0" anchor="b"/>
                </a:tc>
                <a:tc>
                  <a:txBody>
                    <a:bodyPr/>
                    <a:lstStyle/>
                    <a:p>
                      <a:pPr algn="l" fontAlgn="b"/>
                      <a:endParaRPr lang="fr-FR" sz="1600" b="0" i="0" u="none" strike="noStrike">
                        <a:solidFill>
                          <a:srgbClr val="000000"/>
                        </a:solidFill>
                        <a:effectLst/>
                        <a:latin typeface="Calibri"/>
                      </a:endParaRPr>
                    </a:p>
                  </a:txBody>
                  <a:tcPr marL="9525" marR="9525" marT="9525" marB="0" anchor="b"/>
                </a:tc>
                <a:tc>
                  <a:txBody>
                    <a:bodyPr/>
                    <a:lstStyle/>
                    <a:p>
                      <a:pPr algn="l" fontAlgn="b"/>
                      <a:endParaRPr lang="fr-FR" sz="1600" b="0" i="0" u="none" strike="noStrike">
                        <a:solidFill>
                          <a:srgbClr val="000000"/>
                        </a:solidFill>
                        <a:effectLst/>
                        <a:latin typeface="Calibri"/>
                      </a:endParaRPr>
                    </a:p>
                  </a:txBody>
                  <a:tcPr marL="9525" marR="9525" marT="9525" marB="0" anchor="b"/>
                </a:tc>
                <a:tc>
                  <a:txBody>
                    <a:bodyPr/>
                    <a:lstStyle/>
                    <a:p>
                      <a:pPr algn="l" fontAlgn="b"/>
                      <a:endParaRPr lang="fr-FR" sz="1600" b="0" i="0" u="none" strike="noStrike">
                        <a:solidFill>
                          <a:srgbClr val="000000"/>
                        </a:solidFill>
                        <a:effectLst/>
                        <a:latin typeface="Calibri"/>
                      </a:endParaRPr>
                    </a:p>
                  </a:txBody>
                  <a:tcPr marL="9525" marR="9525" marT="9525" marB="0" anchor="b"/>
                </a:tc>
              </a:tr>
              <a:tr h="175042">
                <a:tc gridSpan="4">
                  <a:txBody>
                    <a:bodyPr/>
                    <a:lstStyle/>
                    <a:p>
                      <a:pPr algn="l" fontAlgn="b"/>
                      <a:r>
                        <a:rPr lang="fr-FR" sz="1600" u="none" strike="noStrike">
                          <a:effectLst/>
                        </a:rPr>
                        <a:t>1: activités du centre de loisirs du mercredi peu intéressante</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r>
              <a:tr h="190500">
                <a:tc gridSpan="4">
                  <a:txBody>
                    <a:bodyPr/>
                    <a:lstStyle/>
                    <a:p>
                      <a:pPr algn="l" fontAlgn="b"/>
                      <a:r>
                        <a:rPr lang="fr-FR" sz="1600" u="none" strike="noStrike">
                          <a:effectLst/>
                        </a:rPr>
                        <a:t>1: trop souvent la même chose, trop de jeux libres, atelier journal peu dispensé</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r>
              <a:tr h="190500">
                <a:tc gridSpan="3">
                  <a:txBody>
                    <a:bodyPr/>
                    <a:lstStyle/>
                    <a:p>
                      <a:pPr algn="l" fontAlgn="b"/>
                      <a:r>
                        <a:rPr lang="fr-FR" sz="1600" u="none" strike="noStrike">
                          <a:effectLst/>
                        </a:rPr>
                        <a:t>1: uniquement satisfait des activités de Maryse</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r>
              <a:tr h="190500">
                <a:tc gridSpan="2">
                  <a:txBody>
                    <a:bodyPr/>
                    <a:lstStyle/>
                    <a:p>
                      <a:pPr algn="l" fontAlgn="b"/>
                      <a:r>
                        <a:rPr lang="fr-FR" sz="1600" u="none" strike="noStrike">
                          <a:effectLst/>
                        </a:rPr>
                        <a:t>1: journée du handicap inoubliable</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c>
                  <a:txBody>
                    <a:bodyPr/>
                    <a:lstStyle/>
                    <a:p>
                      <a:pPr algn="l" fontAlgn="b"/>
                      <a:endParaRPr lang="fr-FR" sz="1600" b="0" i="0" u="none" strike="noStrike">
                        <a:solidFill>
                          <a:srgbClr val="000000"/>
                        </a:solidFill>
                        <a:effectLst/>
                        <a:latin typeface="Calibri"/>
                      </a:endParaRPr>
                    </a:p>
                  </a:txBody>
                  <a:tcPr marL="9525" marR="9525" marT="9525" marB="0" anchor="b"/>
                </a:tc>
              </a:tr>
              <a:tr h="190500">
                <a:tc gridSpan="2">
                  <a:txBody>
                    <a:bodyPr/>
                    <a:lstStyle/>
                    <a:p>
                      <a:pPr algn="l" fontAlgn="b"/>
                      <a:r>
                        <a:rPr lang="fr-FR" sz="1600" u="none" strike="noStrike">
                          <a:effectLst/>
                        </a:rPr>
                        <a:t>1: trop de bagarre aux activités libres</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c>
                  <a:txBody>
                    <a:bodyPr/>
                    <a:lstStyle/>
                    <a:p>
                      <a:pPr algn="l" fontAlgn="b"/>
                      <a:endParaRPr lang="fr-FR" sz="1600" b="0" i="0" u="none" strike="noStrike">
                        <a:solidFill>
                          <a:srgbClr val="000000"/>
                        </a:solidFill>
                        <a:effectLst/>
                        <a:latin typeface="Calibri"/>
                      </a:endParaRPr>
                    </a:p>
                  </a:txBody>
                  <a:tcPr marL="9525" marR="9525" marT="9525" marB="0" anchor="b"/>
                </a:tc>
              </a:tr>
              <a:tr h="190500">
                <a:tc gridSpan="4">
                  <a:txBody>
                    <a:bodyPr/>
                    <a:lstStyle/>
                    <a:p>
                      <a:pPr algn="l" fontAlgn="b"/>
                      <a:r>
                        <a:rPr lang="fr-FR" sz="1600" u="none" strike="noStrike">
                          <a:effectLst/>
                        </a:rPr>
                        <a:t>1: satisfait de l'atelier journal, trop de jeux de société et jeux collectifs</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r>
              <a:tr h="190500">
                <a:tc gridSpan="2">
                  <a:txBody>
                    <a:bodyPr/>
                    <a:lstStyle/>
                    <a:p>
                      <a:pPr algn="l" fontAlgn="b"/>
                      <a:r>
                        <a:rPr lang="fr-FR" sz="1600" u="none" strike="noStrike">
                          <a:effectLst/>
                        </a:rPr>
                        <a:t>1: pas assez de jardinage et cuisine</a:t>
                      </a:r>
                      <a:endParaRPr lang="fr-FR" sz="1600" b="0" i="0" u="none" strike="noStrike">
                        <a:solidFill>
                          <a:srgbClr val="000000"/>
                        </a:solidFill>
                        <a:effectLst/>
                        <a:latin typeface="Calibri"/>
                      </a:endParaRPr>
                    </a:p>
                  </a:txBody>
                  <a:tcPr marL="9525" marR="9525" marT="9525" marB="0" anchor="b"/>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9525" marR="9525" marT="9525" marB="0" anchor="b"/>
                </a:tc>
                <a:tc>
                  <a:txBody>
                    <a:bodyPr/>
                    <a:lstStyle/>
                    <a:p>
                      <a:pPr algn="l" fontAlgn="b"/>
                      <a:endParaRPr lang="fr-FR"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607175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a:bodyPr>
          <a:lstStyle/>
          <a:p>
            <a:r>
              <a:rPr lang="fr-FR" sz="1800" b="1" dirty="0" smtClean="0"/>
              <a:t>7- Inscrivez vous votre enfant au centre de loisirs?</a:t>
            </a:r>
            <a:endParaRPr lang="fr-FR" sz="1800" b="1" dirty="0"/>
          </a:p>
        </p:txBody>
      </p:sp>
      <p:graphicFrame>
        <p:nvGraphicFramePr>
          <p:cNvPr id="4" name="Tableau 3"/>
          <p:cNvGraphicFramePr>
            <a:graphicFrameLocks noGrp="1"/>
          </p:cNvGraphicFramePr>
          <p:nvPr>
            <p:extLst>
              <p:ext uri="{D42A27DB-BD31-4B8C-83A1-F6EECF244321}">
                <p14:modId xmlns:p14="http://schemas.microsoft.com/office/powerpoint/2010/main" val="2363070169"/>
              </p:ext>
            </p:extLst>
          </p:nvPr>
        </p:nvGraphicFramePr>
        <p:xfrm>
          <a:off x="624192" y="1201890"/>
          <a:ext cx="2654301" cy="2552700"/>
        </p:xfrm>
        <a:graphic>
          <a:graphicData uri="http://schemas.openxmlformats.org/drawingml/2006/table">
            <a:tbl>
              <a:tblPr>
                <a:tableStyleId>{5C22544A-7EE6-4342-B048-85BDC9FD1C3A}</a:tableStyleId>
              </a:tblPr>
              <a:tblGrid>
                <a:gridCol w="761090"/>
                <a:gridCol w="761090"/>
                <a:gridCol w="1132121"/>
              </a:tblGrid>
              <a:tr h="523875">
                <a:tc>
                  <a:txBody>
                    <a:bodyPr/>
                    <a:lstStyle/>
                    <a:p>
                      <a:pPr algn="l" fontAlgn="b"/>
                      <a:endParaRPr lang="fr-FR" sz="1100" b="0"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mercredi</a:t>
                      </a:r>
                      <a:endParaRPr lang="fr-FR" sz="1100" b="0"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vacances scolaires</a:t>
                      </a:r>
                      <a:endParaRPr lang="fr-FR" sz="1100" b="0" i="0" u="none" strike="noStrike">
                        <a:solidFill>
                          <a:srgbClr val="000000"/>
                        </a:solidFill>
                        <a:effectLst/>
                        <a:latin typeface="Calibri"/>
                      </a:endParaRPr>
                    </a:p>
                  </a:txBody>
                  <a:tcPr marL="9525" marR="9525" marT="9525" marB="0" anchor="b"/>
                </a:tc>
              </a:tr>
              <a:tr h="723900">
                <a:tc>
                  <a:txBody>
                    <a:bodyPr/>
                    <a:lstStyle/>
                    <a:p>
                      <a:pPr algn="l" fontAlgn="b"/>
                      <a:r>
                        <a:rPr lang="fr-FR" sz="1100" u="none" strike="noStrike">
                          <a:effectLst/>
                        </a:rPr>
                        <a:t>régulièrement</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19.79%</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18.75%</a:t>
                      </a:r>
                      <a:endParaRPr lang="fr-FR" sz="1100" b="0" i="0" u="none" strike="noStrike">
                        <a:solidFill>
                          <a:srgbClr val="000000"/>
                        </a:solidFill>
                        <a:effectLst/>
                        <a:latin typeface="Calibri"/>
                      </a:endParaRPr>
                    </a:p>
                  </a:txBody>
                  <a:tcPr marL="9525" marR="9525" marT="9525" marB="0" anchor="b"/>
                </a:tc>
              </a:tr>
              <a:tr h="581025">
                <a:tc>
                  <a:txBody>
                    <a:bodyPr/>
                    <a:lstStyle/>
                    <a:p>
                      <a:pPr algn="l" fontAlgn="b"/>
                      <a:r>
                        <a:rPr lang="fr-FR" sz="1100" u="none" strike="noStrike">
                          <a:effectLst/>
                        </a:rPr>
                        <a:t>ponctuellement</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10.42%</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21.88%</a:t>
                      </a:r>
                      <a:endParaRPr lang="fr-FR" sz="1100" b="0" i="0" u="none" strike="noStrike">
                        <a:solidFill>
                          <a:srgbClr val="000000"/>
                        </a:solidFill>
                        <a:effectLst/>
                        <a:latin typeface="Calibri"/>
                      </a:endParaRPr>
                    </a:p>
                  </a:txBody>
                  <a:tcPr marL="9525" marR="9525" marT="9525" marB="0" anchor="b"/>
                </a:tc>
              </a:tr>
              <a:tr h="723900">
                <a:tc>
                  <a:txBody>
                    <a:bodyPr/>
                    <a:lstStyle/>
                    <a:p>
                      <a:pPr algn="l" fontAlgn="b"/>
                      <a:r>
                        <a:rPr lang="fr-FR" sz="1100" u="none" strike="noStrike">
                          <a:effectLst/>
                        </a:rPr>
                        <a:t>jamais</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67.71%</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54.17%</a:t>
                      </a:r>
                      <a:endParaRPr lang="fr-FR" sz="1100" b="0" i="0" u="none" strike="noStrike" dirty="0">
                        <a:solidFill>
                          <a:srgbClr val="000000"/>
                        </a:solidFill>
                        <a:effectLst/>
                        <a:latin typeface="Calibri"/>
                      </a:endParaRPr>
                    </a:p>
                  </a:txBody>
                  <a:tcPr marL="9525" marR="9525" marT="9525" marB="0" anchor="b"/>
                </a:tc>
              </a:tr>
            </a:tbl>
          </a:graphicData>
        </a:graphic>
      </p:graphicFrame>
      <p:graphicFrame>
        <p:nvGraphicFramePr>
          <p:cNvPr id="6" name="Graphique 5"/>
          <p:cNvGraphicFramePr>
            <a:graphicFrameLocks/>
          </p:cNvGraphicFramePr>
          <p:nvPr>
            <p:extLst>
              <p:ext uri="{D42A27DB-BD31-4B8C-83A1-F6EECF244321}">
                <p14:modId xmlns:p14="http://schemas.microsoft.com/office/powerpoint/2010/main" val="2840240000"/>
              </p:ext>
            </p:extLst>
          </p:nvPr>
        </p:nvGraphicFramePr>
        <p:xfrm>
          <a:off x="3923928" y="908720"/>
          <a:ext cx="4752528" cy="3506391"/>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976738" y="5589240"/>
            <a:ext cx="7344816" cy="369332"/>
          </a:xfrm>
          <a:prstGeom prst="rect">
            <a:avLst/>
          </a:prstGeom>
          <a:noFill/>
        </p:spPr>
        <p:txBody>
          <a:bodyPr wrap="square" rtlCol="0">
            <a:spAutoFit/>
          </a:bodyPr>
          <a:lstStyle/>
          <a:p>
            <a:pPr algn="ctr"/>
            <a:r>
              <a:rPr lang="fr-FR" b="1" dirty="0" smtClean="0"/>
              <a:t>Rappel effectifs moyens actuels : mercredi 27, vacances entre 16 et 24</a:t>
            </a:r>
            <a:endParaRPr lang="fr-FR" b="1" dirty="0"/>
          </a:p>
        </p:txBody>
      </p:sp>
    </p:spTree>
    <p:extLst>
      <p:ext uri="{BB962C8B-B14F-4D97-AF65-F5344CB8AC3E}">
        <p14:creationId xmlns:p14="http://schemas.microsoft.com/office/powerpoint/2010/main" val="223937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Questionnaire PARENTS</a:t>
            </a:r>
            <a:endParaRPr lang="fr-FR" dirty="0"/>
          </a:p>
        </p:txBody>
      </p:sp>
      <p:sp>
        <p:nvSpPr>
          <p:cNvPr id="3" name="Espace réservé du contenu 2"/>
          <p:cNvSpPr>
            <a:spLocks noGrp="1"/>
          </p:cNvSpPr>
          <p:nvPr>
            <p:ph idx="1"/>
          </p:nvPr>
        </p:nvSpPr>
        <p:spPr>
          <a:xfrm>
            <a:off x="179512" y="1196752"/>
            <a:ext cx="8964488" cy="5472608"/>
          </a:xfrm>
        </p:spPr>
        <p:txBody>
          <a:bodyPr>
            <a:noAutofit/>
          </a:bodyPr>
          <a:lstStyle/>
          <a:p>
            <a:r>
              <a:rPr lang="fr-FR" sz="1800" b="1" dirty="0" smtClean="0"/>
              <a:t>11 questions déclinées pour chaque accueil ( cantine, NAP…), pour les maternels et pour les élémentaires….</a:t>
            </a:r>
          </a:p>
          <a:p>
            <a:pPr lvl="1">
              <a:buFont typeface="Wingdings" pitchFamily="2" charset="2"/>
              <a:buChar char="v"/>
            </a:pPr>
            <a:r>
              <a:rPr lang="fr-FR" sz="1800" dirty="0" smtClean="0"/>
              <a:t>Que pensez vous des modalités d’inscription, réservation, annulation actuellement pratiqués?</a:t>
            </a:r>
          </a:p>
          <a:p>
            <a:pPr lvl="1">
              <a:buFont typeface="Wingdings" pitchFamily="2" charset="2"/>
              <a:buChar char="v"/>
            </a:pPr>
            <a:r>
              <a:rPr lang="fr-FR" sz="1800" dirty="0" smtClean="0"/>
              <a:t>Que pensez vous des tarifs pratiqués?</a:t>
            </a:r>
          </a:p>
          <a:p>
            <a:pPr lvl="1">
              <a:buFont typeface="Wingdings" pitchFamily="2" charset="2"/>
              <a:buChar char="v"/>
            </a:pPr>
            <a:r>
              <a:rPr lang="fr-FR" sz="1800" dirty="0" smtClean="0"/>
              <a:t>Comment votre enfant est-il accueilli?</a:t>
            </a:r>
          </a:p>
          <a:p>
            <a:pPr lvl="1">
              <a:buFont typeface="Wingdings" pitchFamily="2" charset="2"/>
              <a:buChar char="v"/>
            </a:pPr>
            <a:r>
              <a:rPr lang="fr-FR" sz="1800" dirty="0" smtClean="0"/>
              <a:t>Que pensez vous des horaires de fonctionnement des accueils?</a:t>
            </a:r>
          </a:p>
          <a:p>
            <a:pPr lvl="1">
              <a:buFont typeface="Wingdings" pitchFamily="2" charset="2"/>
              <a:buChar char="v"/>
            </a:pPr>
            <a:r>
              <a:rPr lang="fr-FR" sz="1800" dirty="0" smtClean="0"/>
              <a:t>Concernant les accueils périscolaires, comment estimez vous l’information, les activités, l’encadrement, les locaux?</a:t>
            </a:r>
          </a:p>
          <a:p>
            <a:pPr lvl="1">
              <a:buFont typeface="Wingdings" pitchFamily="2" charset="2"/>
              <a:buChar char="v"/>
            </a:pPr>
            <a:r>
              <a:rPr lang="fr-FR" sz="1800" dirty="0" smtClean="0"/>
              <a:t>Votre enfant échange-t-il régulièrement avec vous sur les activités pratiquées?</a:t>
            </a:r>
          </a:p>
          <a:p>
            <a:pPr lvl="1">
              <a:buFont typeface="Wingdings" pitchFamily="2" charset="2"/>
              <a:buChar char="v"/>
            </a:pPr>
            <a:r>
              <a:rPr lang="fr-FR" sz="1800" dirty="0" smtClean="0"/>
              <a:t>Inscrivez vous votre enfant au centre de loisirs?</a:t>
            </a:r>
          </a:p>
          <a:p>
            <a:pPr lvl="1">
              <a:buFont typeface="Wingdings" pitchFamily="2" charset="2"/>
              <a:buChar char="v"/>
            </a:pPr>
            <a:r>
              <a:rPr lang="fr-FR" sz="1800" dirty="0" smtClean="0"/>
              <a:t>Concernant les accueils périscolaires, comment estimez vous l’information, les activités, l’encadrement, les locaux?</a:t>
            </a:r>
          </a:p>
          <a:p>
            <a:pPr lvl="1">
              <a:buFont typeface="Wingdings" pitchFamily="2" charset="2"/>
              <a:buChar char="v"/>
            </a:pPr>
            <a:r>
              <a:rPr lang="fr-FR" sz="1800" dirty="0" smtClean="0"/>
              <a:t>Pour les familles fréquentant le centre, seriez vous favorables à un regroupement avec un centre de loisirs d’une voisine commune?</a:t>
            </a:r>
          </a:p>
          <a:p>
            <a:pPr lvl="1">
              <a:buFont typeface="Wingdings" pitchFamily="2" charset="2"/>
              <a:buChar char="v"/>
            </a:pPr>
            <a:r>
              <a:rPr lang="fr-FR" sz="1800" dirty="0" smtClean="0"/>
              <a:t>pour les autres, pourquoi n’inscrivez vous pas votre enfant au centre?</a:t>
            </a:r>
          </a:p>
          <a:p>
            <a:pPr lvl="1">
              <a:buFont typeface="Wingdings" pitchFamily="2" charset="2"/>
              <a:buChar char="v"/>
            </a:pPr>
            <a:r>
              <a:rPr lang="fr-FR" sz="1800" dirty="0" smtClean="0"/>
              <a:t>Etes vous satisfait des modalités de mise en œuvre de la réforme des rythmes scolaires?</a:t>
            </a:r>
          </a:p>
          <a:p>
            <a:pPr lvl="1">
              <a:buFont typeface="Wingdings" pitchFamily="2" charset="2"/>
              <a:buChar char="v"/>
            </a:pPr>
            <a:endParaRPr lang="fr-FR" sz="1800" dirty="0" smtClean="0"/>
          </a:p>
          <a:p>
            <a:pPr lvl="1">
              <a:buFont typeface="Wingdings" pitchFamily="2" charset="2"/>
              <a:buChar char="v"/>
            </a:pPr>
            <a:endParaRPr lang="fr-FR" sz="1800" dirty="0" smtClean="0"/>
          </a:p>
          <a:p>
            <a:pPr lvl="1">
              <a:buFont typeface="Wingdings" pitchFamily="2" charset="2"/>
              <a:buChar char="v"/>
            </a:pPr>
            <a:endParaRPr lang="fr-FR" sz="1800" dirty="0"/>
          </a:p>
        </p:txBody>
      </p:sp>
    </p:spTree>
    <p:extLst>
      <p:ext uri="{BB962C8B-B14F-4D97-AF65-F5344CB8AC3E}">
        <p14:creationId xmlns:p14="http://schemas.microsoft.com/office/powerpoint/2010/main" val="4166959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78788"/>
          </a:xfrm>
        </p:spPr>
        <p:txBody>
          <a:bodyPr>
            <a:normAutofit/>
          </a:bodyPr>
          <a:lstStyle/>
          <a:p>
            <a:r>
              <a:rPr lang="fr-FR" sz="1800" dirty="0" smtClean="0"/>
              <a:t>8 – Concernant le centre de loisirs, comment estimez-vous?</a:t>
            </a:r>
            <a:br>
              <a:rPr lang="fr-FR" sz="1800" dirty="0" smtClean="0"/>
            </a:br>
            <a:r>
              <a:rPr lang="fr-FR" sz="1800" dirty="0" smtClean="0"/>
              <a:t>Côté MATERNELLE</a:t>
            </a:r>
            <a:br>
              <a:rPr lang="fr-FR" sz="1800" dirty="0" smtClean="0"/>
            </a:br>
            <a:r>
              <a:rPr lang="fr-FR" sz="1400" i="1" dirty="0" smtClean="0"/>
              <a:t>toujours sur la base de 46 questionnaires complétés pour les maternels</a:t>
            </a:r>
            <a:endParaRPr lang="fr-FR" sz="1400" i="1" dirty="0"/>
          </a:p>
        </p:txBody>
      </p:sp>
      <p:graphicFrame>
        <p:nvGraphicFramePr>
          <p:cNvPr id="4" name="Graphique 3"/>
          <p:cNvGraphicFramePr>
            <a:graphicFrameLocks/>
          </p:cNvGraphicFramePr>
          <p:nvPr>
            <p:extLst>
              <p:ext uri="{D42A27DB-BD31-4B8C-83A1-F6EECF244321}">
                <p14:modId xmlns:p14="http://schemas.microsoft.com/office/powerpoint/2010/main" val="3504736681"/>
              </p:ext>
            </p:extLst>
          </p:nvPr>
        </p:nvGraphicFramePr>
        <p:xfrm>
          <a:off x="323528" y="1638092"/>
          <a:ext cx="8420100" cy="3159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42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r>
              <a:rPr lang="fr-FR" sz="1800" b="1" dirty="0" smtClean="0"/>
              <a:t>Et côté élémentaire… </a:t>
            </a:r>
            <a:r>
              <a:rPr lang="fr-FR" sz="1400" b="1" dirty="0" smtClean="0"/>
              <a:t>sur la base des 68 questionnaires complétés</a:t>
            </a:r>
            <a:endParaRPr lang="fr-FR" sz="1400" b="1" dirty="0"/>
          </a:p>
        </p:txBody>
      </p:sp>
      <p:graphicFrame>
        <p:nvGraphicFramePr>
          <p:cNvPr id="4" name="Graphique 3"/>
          <p:cNvGraphicFramePr>
            <a:graphicFrameLocks/>
          </p:cNvGraphicFramePr>
          <p:nvPr>
            <p:extLst>
              <p:ext uri="{D42A27DB-BD31-4B8C-83A1-F6EECF244321}">
                <p14:modId xmlns:p14="http://schemas.microsoft.com/office/powerpoint/2010/main" val="3099230598"/>
              </p:ext>
            </p:extLst>
          </p:nvPr>
        </p:nvGraphicFramePr>
        <p:xfrm>
          <a:off x="251520" y="980728"/>
          <a:ext cx="8786812"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611560" y="4854194"/>
            <a:ext cx="7992888" cy="615553"/>
          </a:xfrm>
          <a:prstGeom prst="rect">
            <a:avLst/>
          </a:prstGeom>
          <a:noFill/>
        </p:spPr>
        <p:txBody>
          <a:bodyPr wrap="square" rtlCol="0">
            <a:spAutoFit/>
          </a:bodyPr>
          <a:lstStyle/>
          <a:p>
            <a:r>
              <a:rPr lang="fr-FR" sz="1600" i="1" dirty="0" smtClean="0"/>
              <a:t>1 observation sur les locaux: trop petits</a:t>
            </a:r>
            <a:endParaRPr lang="fr-FR" sz="1600" i="1" dirty="0"/>
          </a:p>
          <a:p>
            <a:endParaRPr lang="fr-FR" dirty="0"/>
          </a:p>
        </p:txBody>
      </p:sp>
    </p:spTree>
    <p:extLst>
      <p:ext uri="{BB962C8B-B14F-4D97-AF65-F5344CB8AC3E}">
        <p14:creationId xmlns:p14="http://schemas.microsoft.com/office/powerpoint/2010/main" val="752468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9 – pour les familles fréquentant le centre de loisirs et constatant que les effectifs du centre de loisirs restent faibles, seriez vous favorable à un regroupement avec un centre de loisirs d’une commune voisine?</a:t>
            </a:r>
            <a:endParaRPr lang="fr-FR" sz="1800" b="1" dirty="0"/>
          </a:p>
        </p:txBody>
      </p:sp>
      <p:graphicFrame>
        <p:nvGraphicFramePr>
          <p:cNvPr id="4" name="Graphique 3"/>
          <p:cNvGraphicFramePr>
            <a:graphicFrameLocks/>
          </p:cNvGraphicFramePr>
          <p:nvPr>
            <p:extLst>
              <p:ext uri="{D42A27DB-BD31-4B8C-83A1-F6EECF244321}">
                <p14:modId xmlns:p14="http://schemas.microsoft.com/office/powerpoint/2010/main" val="409833823"/>
              </p:ext>
            </p:extLst>
          </p:nvPr>
        </p:nvGraphicFramePr>
        <p:xfrm>
          <a:off x="611560" y="1628800"/>
          <a:ext cx="2443163" cy="1729656"/>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611560" y="1340768"/>
            <a:ext cx="2880320" cy="369332"/>
          </a:xfrm>
          <a:prstGeom prst="rect">
            <a:avLst/>
          </a:prstGeom>
          <a:noFill/>
        </p:spPr>
        <p:txBody>
          <a:bodyPr wrap="square" rtlCol="0">
            <a:spAutoFit/>
          </a:bodyPr>
          <a:lstStyle/>
          <a:p>
            <a:r>
              <a:rPr lang="fr-FR" dirty="0" smtClean="0"/>
              <a:t>Sur la base de 55 réponses</a:t>
            </a:r>
            <a:endParaRPr lang="fr-FR" dirty="0"/>
          </a:p>
        </p:txBody>
      </p:sp>
      <p:sp>
        <p:nvSpPr>
          <p:cNvPr id="6" name="ZoneTexte 5"/>
          <p:cNvSpPr txBox="1"/>
          <p:nvPr/>
        </p:nvSpPr>
        <p:spPr>
          <a:xfrm>
            <a:off x="899592" y="3717032"/>
            <a:ext cx="7344816" cy="2031325"/>
          </a:xfrm>
          <a:prstGeom prst="rect">
            <a:avLst/>
          </a:prstGeom>
          <a:noFill/>
        </p:spPr>
        <p:txBody>
          <a:bodyPr wrap="square" rtlCol="0">
            <a:spAutoFit/>
          </a:bodyPr>
          <a:lstStyle/>
          <a:p>
            <a:r>
              <a:rPr lang="fr-FR" b="1" i="1" u="sng" dirty="0" smtClean="0"/>
              <a:t>Observations:</a:t>
            </a:r>
          </a:p>
          <a:p>
            <a:endParaRPr lang="fr-FR" dirty="0"/>
          </a:p>
          <a:p>
            <a:endParaRPr lang="fr-FR" dirty="0" smtClean="0"/>
          </a:p>
          <a:p>
            <a:endParaRPr lang="fr-FR" dirty="0"/>
          </a:p>
          <a:p>
            <a:endParaRPr lang="fr-FR" dirty="0" smtClean="0"/>
          </a:p>
          <a:p>
            <a:endParaRPr lang="fr-FR" dirty="0"/>
          </a:p>
          <a:p>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4249301048"/>
              </p:ext>
            </p:extLst>
          </p:nvPr>
        </p:nvGraphicFramePr>
        <p:xfrm>
          <a:off x="467545" y="4149080"/>
          <a:ext cx="8136905" cy="1626954"/>
        </p:xfrm>
        <a:graphic>
          <a:graphicData uri="http://schemas.openxmlformats.org/drawingml/2006/table">
            <a:tbl>
              <a:tblPr>
                <a:tableStyleId>{5C22544A-7EE6-4342-B048-85BDC9FD1C3A}</a:tableStyleId>
              </a:tblPr>
              <a:tblGrid>
                <a:gridCol w="3487245"/>
                <a:gridCol w="1162415"/>
                <a:gridCol w="1162415"/>
                <a:gridCol w="1162415"/>
                <a:gridCol w="1162415"/>
              </a:tblGrid>
              <a:tr h="512529">
                <a:tc gridSpan="3">
                  <a:txBody>
                    <a:bodyPr/>
                    <a:lstStyle/>
                    <a:p>
                      <a:pPr algn="l" fontAlgn="b"/>
                      <a:r>
                        <a:rPr lang="fr-FR" sz="1400" u="none" strike="noStrike" dirty="0">
                          <a:effectLst/>
                        </a:rPr>
                        <a:t>3 ont répondu oui en précisant qu'elles préfèrent rester sur VJ</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dirty="0">
                        <a:solidFill>
                          <a:srgbClr val="000000"/>
                        </a:solidFill>
                        <a:effectLst/>
                        <a:latin typeface="Calibri"/>
                      </a:endParaRPr>
                    </a:p>
                  </a:txBody>
                  <a:tcPr marL="9525" marR="9525" marT="9525" marB="0" anchor="b"/>
                </a:tc>
              </a:tr>
              <a:tr h="207551">
                <a:tc gridSpan="5">
                  <a:txBody>
                    <a:bodyPr/>
                    <a:lstStyle/>
                    <a:p>
                      <a:pPr algn="l" fontAlgn="b"/>
                      <a:r>
                        <a:rPr lang="fr-FR" sz="1400" u="none" strike="noStrike">
                          <a:effectLst/>
                        </a:rPr>
                        <a:t>2 ont répondu oui mais cela dépend de la commune - SI Périgny ou Mandres OUI, Si Boussy ou Quincy NON</a:t>
                      </a:r>
                      <a:endParaRPr lang="fr-FR" sz="14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6024">
                <a:tc gridSpan="2">
                  <a:txBody>
                    <a:bodyPr/>
                    <a:lstStyle/>
                    <a:p>
                      <a:pPr algn="l" fontAlgn="b"/>
                      <a:r>
                        <a:rPr lang="fr-FR" sz="1400" u="none" strike="noStrike">
                          <a:effectLst/>
                        </a:rPr>
                        <a:t>1 cite l'expérience non bénéfique avec Périgny</a:t>
                      </a:r>
                      <a:endParaRPr lang="fr-FR" sz="1400" b="0" i="0" u="none" strike="noStrike">
                        <a:solidFill>
                          <a:srgbClr val="000000"/>
                        </a:solidFill>
                        <a:effectLst/>
                        <a:latin typeface="Calibri"/>
                      </a:endParaRPr>
                    </a:p>
                  </a:txBody>
                  <a:tcPr marL="9525" marR="9525" marT="9525" marB="0" anchor="b"/>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222838">
                <a:tc>
                  <a:txBody>
                    <a:bodyPr/>
                    <a:lstStyle/>
                    <a:p>
                      <a:pPr algn="l" fontAlgn="b"/>
                      <a:r>
                        <a:rPr lang="fr-FR" sz="1400" u="none" strike="noStrike">
                          <a:effectLst/>
                        </a:rPr>
                        <a:t>1 pense qu'il faut se laisser le temps</a:t>
                      </a:r>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222838">
                <a:tc gridSpan="3">
                  <a:txBody>
                    <a:bodyPr/>
                    <a:lstStyle/>
                    <a:p>
                      <a:pPr algn="l" fontAlgn="b"/>
                      <a:r>
                        <a:rPr lang="fr-FR" sz="1400" u="none" strike="noStrike" dirty="0">
                          <a:effectLst/>
                        </a:rPr>
                        <a:t>1 répond oui avec nos équipes et à tour de </a:t>
                      </a:r>
                      <a:r>
                        <a:rPr lang="fr-FR" sz="1400" u="none" strike="noStrike" dirty="0" smtClean="0">
                          <a:effectLst/>
                        </a:rPr>
                        <a:t>rôle </a:t>
                      </a:r>
                      <a:r>
                        <a:rPr lang="fr-FR" sz="1400" u="none" strike="noStrike" dirty="0">
                          <a:effectLst/>
                        </a:rPr>
                        <a:t>dans nos locaux</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222838">
                <a:tc gridSpan="4">
                  <a:txBody>
                    <a:bodyPr/>
                    <a:lstStyle/>
                    <a:p>
                      <a:pPr algn="l" fontAlgn="b"/>
                      <a:r>
                        <a:rPr lang="fr-FR" sz="1400" u="none" strike="noStrike">
                          <a:effectLst/>
                        </a:rPr>
                        <a:t>1: oui si regroupement vj - non si regroupement sur 1 autre commune</a:t>
                      </a:r>
                      <a:endParaRPr lang="fr-FR" sz="14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79764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10 – pour les familles ne fréquentant pas le centre de loisirs ou rarement, merci d’en préciser la raison</a:t>
            </a:r>
            <a:r>
              <a:rPr lang="fr-FR" sz="1800" dirty="0" smtClean="0"/>
              <a:t>:</a:t>
            </a:r>
            <a:br>
              <a:rPr lang="fr-FR" sz="1800" dirty="0" smtClean="0"/>
            </a:br>
            <a:r>
              <a:rPr lang="fr-FR" sz="1600" u="sng" dirty="0" smtClean="0"/>
              <a:t>sur une base de 82 questionnaires complétés ( y compris par des familles fréquentant</a:t>
            </a:r>
            <a:r>
              <a:rPr lang="fr-FR" sz="1800" dirty="0" smtClean="0"/>
              <a:t>)</a:t>
            </a:r>
            <a:endParaRPr lang="fr-FR" sz="1800" dirty="0"/>
          </a:p>
        </p:txBody>
      </p:sp>
      <p:graphicFrame>
        <p:nvGraphicFramePr>
          <p:cNvPr id="4" name="Tableau 3"/>
          <p:cNvGraphicFramePr>
            <a:graphicFrameLocks noGrp="1"/>
          </p:cNvGraphicFramePr>
          <p:nvPr>
            <p:extLst>
              <p:ext uri="{D42A27DB-BD31-4B8C-83A1-F6EECF244321}">
                <p14:modId xmlns:p14="http://schemas.microsoft.com/office/powerpoint/2010/main" val="2414765651"/>
              </p:ext>
            </p:extLst>
          </p:nvPr>
        </p:nvGraphicFramePr>
        <p:xfrm>
          <a:off x="251520" y="1340768"/>
          <a:ext cx="2906762" cy="4272915"/>
        </p:xfrm>
        <a:graphic>
          <a:graphicData uri="http://schemas.openxmlformats.org/drawingml/2006/table">
            <a:tbl>
              <a:tblPr>
                <a:tableStyleId>{5C22544A-7EE6-4342-B048-85BDC9FD1C3A}</a:tableStyleId>
              </a:tblPr>
              <a:tblGrid>
                <a:gridCol w="1618743"/>
                <a:gridCol w="1288019"/>
              </a:tblGrid>
              <a:tr h="523875">
                <a:tc>
                  <a:txBody>
                    <a:bodyPr/>
                    <a:lstStyle/>
                    <a:p>
                      <a:pPr algn="l" fontAlgn="b"/>
                      <a:r>
                        <a:rPr lang="fr-FR" sz="1200" u="none" strike="noStrike" dirty="0">
                          <a:effectLst/>
                        </a:rPr>
                        <a:t>vous gardez votre enfant ou le faites garder par un membre de votre famille</a:t>
                      </a:r>
                      <a:endParaRPr lang="fr-FR" sz="1200" b="0" i="0" u="none" strike="noStrike" dirty="0">
                        <a:solidFill>
                          <a:srgbClr val="000000"/>
                        </a:solidFill>
                        <a:effectLst/>
                        <a:latin typeface="Calibri"/>
                      </a:endParaRPr>
                    </a:p>
                  </a:txBody>
                  <a:tcPr marL="9525" marR="9525" marT="9525" marB="0" anchor="b"/>
                </a:tc>
                <a:tc>
                  <a:txBody>
                    <a:bodyPr/>
                    <a:lstStyle/>
                    <a:p>
                      <a:pPr algn="r" fontAlgn="b"/>
                      <a:r>
                        <a:rPr lang="fr-FR" sz="1200" u="none" strike="noStrike" dirty="0">
                          <a:effectLst/>
                        </a:rPr>
                        <a:t>70.73%</a:t>
                      </a:r>
                      <a:endParaRPr lang="fr-FR" sz="1200" b="0" i="0" u="none" strike="noStrike" dirty="0">
                        <a:solidFill>
                          <a:srgbClr val="000000"/>
                        </a:solidFill>
                        <a:effectLst/>
                        <a:latin typeface="Calibri"/>
                      </a:endParaRPr>
                    </a:p>
                  </a:txBody>
                  <a:tcPr marL="9525" marR="9525" marT="9525" marB="0" anchor="b"/>
                </a:tc>
              </a:tr>
              <a:tr h="723900">
                <a:tc>
                  <a:txBody>
                    <a:bodyPr/>
                    <a:lstStyle/>
                    <a:p>
                      <a:pPr algn="l" fontAlgn="b"/>
                      <a:r>
                        <a:rPr lang="fr-FR" sz="1200" u="none" strike="noStrike">
                          <a:effectLst/>
                        </a:rPr>
                        <a:t>vous confiez la garde de votre enfant à une autre structure</a:t>
                      </a:r>
                      <a:endParaRPr lang="fr-FR" sz="1200" b="0" i="0" u="none" strike="noStrike">
                        <a:solidFill>
                          <a:srgbClr val="000000"/>
                        </a:solidFill>
                        <a:effectLst/>
                        <a:latin typeface="Calibri"/>
                      </a:endParaRPr>
                    </a:p>
                  </a:txBody>
                  <a:tcPr marL="9525" marR="9525" marT="9525" marB="0" anchor="b"/>
                </a:tc>
                <a:tc>
                  <a:txBody>
                    <a:bodyPr/>
                    <a:lstStyle/>
                    <a:p>
                      <a:pPr algn="r" fontAlgn="b"/>
                      <a:r>
                        <a:rPr lang="fr-FR" sz="1200" u="none" strike="noStrike">
                          <a:effectLst/>
                        </a:rPr>
                        <a:t>6.10%</a:t>
                      </a:r>
                      <a:endParaRPr lang="fr-FR" sz="1200" b="0" i="0" u="none" strike="noStrike">
                        <a:solidFill>
                          <a:srgbClr val="000000"/>
                        </a:solidFill>
                        <a:effectLst/>
                        <a:latin typeface="Calibri"/>
                      </a:endParaRPr>
                    </a:p>
                  </a:txBody>
                  <a:tcPr marL="9525" marR="9525" marT="9525" marB="0" anchor="b"/>
                </a:tc>
              </a:tr>
              <a:tr h="581025">
                <a:tc>
                  <a:txBody>
                    <a:bodyPr/>
                    <a:lstStyle/>
                    <a:p>
                      <a:pPr algn="l" fontAlgn="b"/>
                      <a:r>
                        <a:rPr lang="fr-FR" sz="1200" u="none" strike="noStrike">
                          <a:effectLst/>
                        </a:rPr>
                        <a:t>votre enfant part systématiquement en vacances</a:t>
                      </a:r>
                      <a:endParaRPr lang="fr-FR" sz="1200" b="0" i="0" u="none" strike="noStrike">
                        <a:solidFill>
                          <a:srgbClr val="000000"/>
                        </a:solidFill>
                        <a:effectLst/>
                        <a:latin typeface="Calibri"/>
                      </a:endParaRPr>
                    </a:p>
                  </a:txBody>
                  <a:tcPr marL="9525" marR="9525" marT="9525" marB="0" anchor="b"/>
                </a:tc>
                <a:tc>
                  <a:txBody>
                    <a:bodyPr/>
                    <a:lstStyle/>
                    <a:p>
                      <a:pPr algn="r" fontAlgn="b"/>
                      <a:r>
                        <a:rPr lang="fr-FR" sz="1200" u="none" strike="noStrike">
                          <a:effectLst/>
                        </a:rPr>
                        <a:t>12.20%</a:t>
                      </a:r>
                      <a:endParaRPr lang="fr-FR" sz="1200" b="0" i="0" u="none" strike="noStrike">
                        <a:solidFill>
                          <a:srgbClr val="000000"/>
                        </a:solidFill>
                        <a:effectLst/>
                        <a:latin typeface="Calibri"/>
                      </a:endParaRPr>
                    </a:p>
                  </a:txBody>
                  <a:tcPr marL="9525" marR="9525" marT="9525" marB="0" anchor="b"/>
                </a:tc>
              </a:tr>
              <a:tr h="723900">
                <a:tc>
                  <a:txBody>
                    <a:bodyPr/>
                    <a:lstStyle/>
                    <a:p>
                      <a:pPr algn="l" fontAlgn="b"/>
                      <a:r>
                        <a:rPr lang="fr-FR" sz="1200" u="none" strike="noStrike">
                          <a:effectLst/>
                        </a:rPr>
                        <a:t>les horaires sont inadaptés à votre situation</a:t>
                      </a:r>
                      <a:endParaRPr lang="fr-FR" sz="1200" b="0" i="0" u="none" strike="noStrike">
                        <a:solidFill>
                          <a:srgbClr val="000000"/>
                        </a:solidFill>
                        <a:effectLst/>
                        <a:latin typeface="Calibri"/>
                      </a:endParaRPr>
                    </a:p>
                  </a:txBody>
                  <a:tcPr marL="9525" marR="9525" marT="9525" marB="0" anchor="b"/>
                </a:tc>
                <a:tc>
                  <a:txBody>
                    <a:bodyPr/>
                    <a:lstStyle/>
                    <a:p>
                      <a:pPr algn="r" fontAlgn="b"/>
                      <a:r>
                        <a:rPr lang="fr-FR" sz="1200" u="none" strike="noStrike">
                          <a:effectLst/>
                        </a:rPr>
                        <a:t>3.66%</a:t>
                      </a:r>
                      <a:endParaRPr lang="fr-FR" sz="1200" b="0" i="0" u="none" strike="noStrike">
                        <a:solidFill>
                          <a:srgbClr val="000000"/>
                        </a:solidFill>
                        <a:effectLst/>
                        <a:latin typeface="Calibri"/>
                      </a:endParaRPr>
                    </a:p>
                  </a:txBody>
                  <a:tcPr marL="9525" marR="9525" marT="9525" marB="0" anchor="b"/>
                </a:tc>
              </a:tr>
              <a:tr h="561975">
                <a:tc>
                  <a:txBody>
                    <a:bodyPr/>
                    <a:lstStyle/>
                    <a:p>
                      <a:pPr algn="l" fontAlgn="b"/>
                      <a:r>
                        <a:rPr lang="fr-FR" sz="1200" u="none" strike="noStrike">
                          <a:effectLst/>
                        </a:rPr>
                        <a:t>les locaux ne satisfont pas votre enfant</a:t>
                      </a:r>
                      <a:endParaRPr lang="fr-FR" sz="1200" b="0" i="0" u="none" strike="noStrike">
                        <a:solidFill>
                          <a:srgbClr val="000000"/>
                        </a:solidFill>
                        <a:effectLst/>
                        <a:latin typeface="Calibri"/>
                      </a:endParaRPr>
                    </a:p>
                  </a:txBody>
                  <a:tcPr marL="9525" marR="9525" marT="9525" marB="0" anchor="b"/>
                </a:tc>
                <a:tc>
                  <a:txBody>
                    <a:bodyPr/>
                    <a:lstStyle/>
                    <a:p>
                      <a:pPr algn="r" fontAlgn="b"/>
                      <a:r>
                        <a:rPr lang="fr-FR" sz="1200" u="none" strike="noStrike">
                          <a:effectLst/>
                        </a:rPr>
                        <a:t>1.22%</a:t>
                      </a:r>
                      <a:endParaRPr lang="fr-FR" sz="1200" b="0" i="0" u="none" strike="noStrike">
                        <a:solidFill>
                          <a:srgbClr val="000000"/>
                        </a:solidFill>
                        <a:effectLst/>
                        <a:latin typeface="Calibri"/>
                      </a:endParaRPr>
                    </a:p>
                  </a:txBody>
                  <a:tcPr marL="9525" marR="9525" marT="9525" marB="0" anchor="b"/>
                </a:tc>
              </a:tr>
              <a:tr h="561975">
                <a:tc>
                  <a:txBody>
                    <a:bodyPr/>
                    <a:lstStyle/>
                    <a:p>
                      <a:pPr algn="l" fontAlgn="b"/>
                      <a:r>
                        <a:rPr lang="fr-FR" sz="1200" u="none" strike="noStrike">
                          <a:effectLst/>
                        </a:rPr>
                        <a:t>les activités ne satisfont pas votre enfant</a:t>
                      </a:r>
                      <a:endParaRPr lang="fr-FR" sz="1200" b="0" i="0" u="none" strike="noStrike">
                        <a:solidFill>
                          <a:srgbClr val="000000"/>
                        </a:solidFill>
                        <a:effectLst/>
                        <a:latin typeface="Calibri"/>
                      </a:endParaRPr>
                    </a:p>
                  </a:txBody>
                  <a:tcPr marL="9525" marR="9525" marT="9525" marB="0" anchor="b"/>
                </a:tc>
                <a:tc>
                  <a:txBody>
                    <a:bodyPr/>
                    <a:lstStyle/>
                    <a:p>
                      <a:pPr algn="r" fontAlgn="b"/>
                      <a:r>
                        <a:rPr lang="fr-FR" sz="1200" u="none" strike="noStrike">
                          <a:effectLst/>
                        </a:rPr>
                        <a:t>3.66%</a:t>
                      </a:r>
                      <a:endParaRPr lang="fr-FR" sz="1200" b="0" i="0" u="none" strike="noStrike">
                        <a:solidFill>
                          <a:srgbClr val="000000"/>
                        </a:solidFill>
                        <a:effectLst/>
                        <a:latin typeface="Calibri"/>
                      </a:endParaRPr>
                    </a:p>
                  </a:txBody>
                  <a:tcPr marL="9525" marR="9525" marT="9525" marB="0" anchor="b"/>
                </a:tc>
              </a:tr>
              <a:tr h="561975">
                <a:tc>
                  <a:txBody>
                    <a:bodyPr/>
                    <a:lstStyle/>
                    <a:p>
                      <a:pPr algn="l" fontAlgn="b"/>
                      <a:r>
                        <a:rPr lang="fr-FR" sz="1200" u="none" strike="noStrike">
                          <a:effectLst/>
                        </a:rPr>
                        <a:t>les sorties ne satisfont pas votre enfant</a:t>
                      </a:r>
                      <a:endParaRPr lang="fr-FR" sz="1200" b="0" i="0" u="none" strike="noStrike">
                        <a:solidFill>
                          <a:srgbClr val="000000"/>
                        </a:solidFill>
                        <a:effectLst/>
                        <a:latin typeface="Calibri"/>
                      </a:endParaRPr>
                    </a:p>
                  </a:txBody>
                  <a:tcPr marL="9525" marR="9525" marT="9525" marB="0" anchor="b"/>
                </a:tc>
                <a:tc>
                  <a:txBody>
                    <a:bodyPr/>
                    <a:lstStyle/>
                    <a:p>
                      <a:pPr algn="r" fontAlgn="b"/>
                      <a:r>
                        <a:rPr lang="fr-FR" sz="1200" u="none" strike="noStrike" dirty="0">
                          <a:effectLst/>
                        </a:rPr>
                        <a:t>2.44%</a:t>
                      </a:r>
                      <a:endParaRPr lang="fr-FR" sz="1200" b="0" i="0" u="none" strike="noStrike" dirty="0">
                        <a:solidFill>
                          <a:srgbClr val="000000"/>
                        </a:solidFill>
                        <a:effectLst/>
                        <a:latin typeface="Calibri"/>
                      </a:endParaRPr>
                    </a:p>
                  </a:txBody>
                  <a:tcPr marL="9525" marR="9525" marT="9525" marB="0" anchor="b"/>
                </a:tc>
              </a:tr>
            </a:tbl>
          </a:graphicData>
        </a:graphic>
      </p:graphicFrame>
      <p:graphicFrame>
        <p:nvGraphicFramePr>
          <p:cNvPr id="6" name="Graphique 5"/>
          <p:cNvGraphicFramePr>
            <a:graphicFrameLocks/>
          </p:cNvGraphicFramePr>
          <p:nvPr>
            <p:extLst>
              <p:ext uri="{D42A27DB-BD31-4B8C-83A1-F6EECF244321}">
                <p14:modId xmlns:p14="http://schemas.microsoft.com/office/powerpoint/2010/main" val="3599192729"/>
              </p:ext>
            </p:extLst>
          </p:nvPr>
        </p:nvGraphicFramePr>
        <p:xfrm>
          <a:off x="3394754" y="1340768"/>
          <a:ext cx="525658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251520" y="5688449"/>
            <a:ext cx="8712968" cy="1169551"/>
          </a:xfrm>
          <a:prstGeom prst="rect">
            <a:avLst/>
          </a:prstGeom>
          <a:noFill/>
        </p:spPr>
        <p:txBody>
          <a:bodyPr wrap="square" rtlCol="0">
            <a:spAutoFit/>
          </a:bodyPr>
          <a:lstStyle/>
          <a:p>
            <a:r>
              <a:rPr lang="fr-FR" sz="1400" b="1" i="1" dirty="0" smtClean="0"/>
              <a:t>Observations</a:t>
            </a:r>
            <a:r>
              <a:rPr lang="fr-FR" sz="1400" dirty="0" smtClean="0"/>
              <a:t>:</a:t>
            </a:r>
          </a:p>
          <a:p>
            <a:r>
              <a:rPr lang="fr-FR" sz="1400" dirty="0" smtClean="0"/>
              <a:t>1 – suite à l’expérience négative avec Périgny, enfant confié à une structure encadrée par des moniteurs sportifs</a:t>
            </a:r>
          </a:p>
          <a:p>
            <a:r>
              <a:rPr lang="fr-FR" sz="1400" dirty="0" smtClean="0"/>
              <a:t>1: la création du centre à VJ est la meilleure idée et la plus facilitatrice pour les parents</a:t>
            </a:r>
          </a:p>
          <a:p>
            <a:r>
              <a:rPr lang="fr-FR" sz="1400" dirty="0" smtClean="0"/>
              <a:t>1: prix trop élevé</a:t>
            </a:r>
          </a:p>
          <a:p>
            <a:r>
              <a:rPr lang="fr-FR" sz="1400" dirty="0" smtClean="0"/>
              <a:t>1 : enfant confié au foot stage à Brie Comte Robert</a:t>
            </a:r>
            <a:endParaRPr lang="fr-FR" sz="1400" dirty="0"/>
          </a:p>
        </p:txBody>
      </p:sp>
    </p:spTree>
    <p:extLst>
      <p:ext uri="{BB962C8B-B14F-4D97-AF65-F5344CB8AC3E}">
        <p14:creationId xmlns:p14="http://schemas.microsoft.com/office/powerpoint/2010/main" val="506933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1800" b="1" dirty="0" smtClean="0"/>
              <a:t>11-D’un point de vue global, êtes vous satisfait des modalités de mise en œuvre de la réforme des rythmes scolaires?</a:t>
            </a:r>
            <a:endParaRPr lang="fr-FR" sz="1800" b="1" dirty="0"/>
          </a:p>
        </p:txBody>
      </p:sp>
      <p:graphicFrame>
        <p:nvGraphicFramePr>
          <p:cNvPr id="4" name="Graphique 3"/>
          <p:cNvGraphicFramePr>
            <a:graphicFrameLocks/>
          </p:cNvGraphicFramePr>
          <p:nvPr>
            <p:extLst>
              <p:ext uri="{D42A27DB-BD31-4B8C-83A1-F6EECF244321}">
                <p14:modId xmlns:p14="http://schemas.microsoft.com/office/powerpoint/2010/main" val="429742451"/>
              </p:ext>
            </p:extLst>
          </p:nvPr>
        </p:nvGraphicFramePr>
        <p:xfrm>
          <a:off x="107504" y="1340768"/>
          <a:ext cx="3096344" cy="3349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872494340"/>
              </p:ext>
            </p:extLst>
          </p:nvPr>
        </p:nvGraphicFramePr>
        <p:xfrm>
          <a:off x="2843808" y="1196752"/>
          <a:ext cx="5905803" cy="4970084"/>
        </p:xfrm>
        <a:graphic>
          <a:graphicData uri="http://schemas.openxmlformats.org/drawingml/2006/table">
            <a:tbl>
              <a:tblPr>
                <a:tableStyleId>{5C22544A-7EE6-4342-B048-85BDC9FD1C3A}</a:tableStyleId>
              </a:tblPr>
              <a:tblGrid>
                <a:gridCol w="1684003"/>
                <a:gridCol w="844360"/>
                <a:gridCol w="844360"/>
                <a:gridCol w="844360"/>
                <a:gridCol w="844360"/>
                <a:gridCol w="844360"/>
              </a:tblGrid>
              <a:tr h="432047">
                <a:tc>
                  <a:txBody>
                    <a:bodyPr/>
                    <a:lstStyle/>
                    <a:p>
                      <a:pPr algn="l" fontAlgn="b"/>
                      <a:r>
                        <a:rPr lang="fr-FR" sz="1400" b="1" i="1" u="none" strike="noStrike" dirty="0">
                          <a:effectLst/>
                        </a:rPr>
                        <a:t>les observations: </a:t>
                      </a:r>
                      <a:endParaRPr lang="fr-FR" sz="1400" b="1" i="1" u="none" strike="noStrike" dirty="0">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240250">
                <a:tc gridSpan="6">
                  <a:txBody>
                    <a:bodyPr/>
                    <a:lstStyle/>
                    <a:p>
                      <a:pPr algn="l" fontAlgn="b"/>
                      <a:r>
                        <a:rPr lang="fr-FR" sz="1400" u="none" strike="noStrike">
                          <a:effectLst/>
                        </a:rPr>
                        <a:t>* bonne mise en route, bonne organisation - dommage de ne pas avoir su avant pour Boussy</a:t>
                      </a:r>
                      <a:endParaRPr lang="fr-FR" sz="1400" b="0" i="0" u="none" strike="noStrike">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26100">
                <a:tc gridSpan="6">
                  <a:txBody>
                    <a:bodyPr/>
                    <a:lstStyle/>
                    <a:p>
                      <a:pPr algn="l" fontAlgn="b"/>
                      <a:r>
                        <a:rPr lang="fr-FR" sz="1400" u="none" strike="noStrike" dirty="0">
                          <a:effectLst/>
                        </a:rPr>
                        <a:t>* satisfait mais amélioration souhaitée: plus d'encadrants, plus d'activités originales</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26100">
                <a:tc gridSpan="5">
                  <a:txBody>
                    <a:bodyPr/>
                    <a:lstStyle/>
                    <a:p>
                      <a:pPr algn="l" fontAlgn="b"/>
                      <a:r>
                        <a:rPr lang="fr-FR" sz="1400" u="none" strike="noStrike" dirty="0">
                          <a:effectLst/>
                        </a:rPr>
                        <a:t>* enfants fatigués, activités </a:t>
                      </a:r>
                      <a:r>
                        <a:rPr lang="fr-FR" sz="1400" u="none" strike="noStrike" dirty="0" smtClean="0">
                          <a:effectLst/>
                        </a:rPr>
                        <a:t>pas </a:t>
                      </a:r>
                      <a:r>
                        <a:rPr lang="fr-FR" sz="1400" u="none" strike="noStrike" dirty="0">
                          <a:effectLst/>
                        </a:rPr>
                        <a:t>assez diversifiées, pas assez de culturel</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9525" marR="9525" marT="9525" marB="0" anchor="b"/>
                </a:tc>
              </a:tr>
              <a:tr h="203433">
                <a:tc gridSpan="6">
                  <a:txBody>
                    <a:bodyPr/>
                    <a:lstStyle/>
                    <a:p>
                      <a:pPr algn="l" fontAlgn="b"/>
                      <a:r>
                        <a:rPr lang="fr-FR" sz="1400" u="none" strike="noStrike" dirty="0">
                          <a:effectLst/>
                        </a:rPr>
                        <a:t>* </a:t>
                      </a:r>
                      <a:r>
                        <a:rPr lang="fr-FR" sz="1400" u="none" strike="noStrike" dirty="0" smtClean="0">
                          <a:effectLst/>
                        </a:rPr>
                        <a:t>plusieurs  familles remercient </a:t>
                      </a:r>
                      <a:r>
                        <a:rPr lang="fr-FR" sz="1400" u="none" strike="noStrike" dirty="0">
                          <a:effectLst/>
                        </a:rPr>
                        <a:t>le </a:t>
                      </a:r>
                      <a:r>
                        <a:rPr lang="fr-FR" sz="1400" u="none" strike="noStrike" dirty="0" smtClean="0">
                          <a:effectLst/>
                        </a:rPr>
                        <a:t>personnel</a:t>
                      </a:r>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r>
              <a:tr h="196572">
                <a:tc gridSpan="2">
                  <a:txBody>
                    <a:bodyPr/>
                    <a:lstStyle/>
                    <a:p>
                      <a:pPr algn="l" fontAlgn="b"/>
                      <a:r>
                        <a:rPr lang="fr-FR" sz="1400" u="none" strike="noStrike">
                          <a:effectLst/>
                        </a:rPr>
                        <a:t>* pas satisfait de la réforme</a:t>
                      </a:r>
                      <a:endParaRPr lang="fr-FR" sz="1400" b="0" i="0" u="none" strike="noStrike">
                        <a:solidFill>
                          <a:srgbClr val="000000"/>
                        </a:solidFill>
                        <a:effectLst/>
                        <a:latin typeface="Calibri"/>
                      </a:endParaRPr>
                    </a:p>
                  </a:txBody>
                  <a:tcPr marL="9525" marR="9525" marT="9525" marB="0" anchor="b"/>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dirty="0">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477744">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400" u="none" strike="noStrike" dirty="0">
                          <a:effectLst/>
                        </a:rPr>
                        <a:t>* trop court, pas assez d'activités spécifiques ( cuisine, musique, magie, informatique</a:t>
                      </a:r>
                      <a:r>
                        <a:rPr lang="fr-FR" sz="1400" u="none" strike="noStrike" dirty="0" smtClean="0">
                          <a:effectLst/>
                        </a:rPr>
                        <a:t>), trop de changement d'encadrant dans la journée, trop de fatigue</a:t>
                      </a:r>
                      <a:endParaRPr lang="fr-FR" sz="1400" b="0" i="0" u="none" strike="noStrike" dirty="0" smtClean="0">
                        <a:solidFill>
                          <a:srgbClr val="000000"/>
                        </a:solidFill>
                        <a:effectLst/>
                        <a:latin typeface="+mn-lt"/>
                      </a:endParaRPr>
                    </a:p>
                    <a:p>
                      <a:pPr algn="l" fontAlgn="b"/>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31239">
                <a:tc gridSpan="6">
                  <a:txBody>
                    <a:bodyPr/>
                    <a:lstStyle/>
                    <a:p>
                      <a:pPr algn="l" fontAlgn="b"/>
                      <a:r>
                        <a:rPr lang="fr-FR" sz="1400" b="0" i="0" u="none" strike="noStrike" dirty="0" smtClean="0">
                          <a:solidFill>
                            <a:srgbClr val="000000"/>
                          </a:solidFill>
                          <a:effectLst/>
                          <a:latin typeface="Calibri"/>
                        </a:rPr>
                        <a:t>* Les activités «  bien » ne sont pas ouvertes à tous les enfants – les devoirs ne sont pas faits quelque soit l’heure à laquelle on récupère les enfants – avant de faire des activités, faire</a:t>
                      </a:r>
                      <a:r>
                        <a:rPr lang="fr-FR" sz="1400" b="0" i="0" u="none" strike="noStrike" baseline="0" dirty="0" smtClean="0">
                          <a:solidFill>
                            <a:srgbClr val="000000"/>
                          </a:solidFill>
                          <a:effectLst/>
                          <a:latin typeface="Calibri"/>
                        </a:rPr>
                        <a:t> les devoirs</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r>
              <a:tr h="326100">
                <a:tc>
                  <a:txBody>
                    <a:bodyPr/>
                    <a:lstStyle/>
                    <a:p>
                      <a:pPr algn="l" fontAlgn="b"/>
                      <a:r>
                        <a:rPr lang="fr-FR" sz="1400" u="none" strike="noStrike">
                          <a:effectLst/>
                        </a:rPr>
                        <a:t>* trop de fatigue</a:t>
                      </a:r>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326100">
                <a:tc>
                  <a:txBody>
                    <a:bodyPr/>
                    <a:lstStyle/>
                    <a:p>
                      <a:pPr algn="l" fontAlgn="b"/>
                      <a:r>
                        <a:rPr lang="fr-FR" sz="1400" u="none" strike="noStrike">
                          <a:effectLst/>
                        </a:rPr>
                        <a:t>* plus de sport</a:t>
                      </a:r>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dirty="0">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326100">
                <a:tc gridSpan="6">
                  <a:txBody>
                    <a:bodyPr/>
                    <a:lstStyle/>
                    <a:p>
                      <a:pPr algn="l" fontAlgn="b"/>
                      <a:r>
                        <a:rPr lang="fr-FR" sz="1400" u="none" strike="noStrike" dirty="0">
                          <a:effectLst/>
                        </a:rPr>
                        <a:t>* peu d'élèves peut accéder à chaque activité, demande + de personnel</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r>
              <a:tr h="283137">
                <a:tc>
                  <a:txBody>
                    <a:bodyPr/>
                    <a:lstStyle/>
                    <a:p>
                      <a:pPr algn="l" fontAlgn="b"/>
                      <a:r>
                        <a:rPr lang="fr-FR" sz="1400" u="none" strike="noStrike">
                          <a:effectLst/>
                        </a:rPr>
                        <a:t>* 1ere année top</a:t>
                      </a:r>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c>
                  <a:txBody>
                    <a:bodyPr/>
                    <a:lstStyle/>
                    <a:p>
                      <a:pPr algn="l" fontAlgn="b"/>
                      <a:endParaRPr lang="fr-FR" sz="1400" b="0" i="0" u="none" strike="noStrike" dirty="0">
                        <a:solidFill>
                          <a:srgbClr val="000000"/>
                        </a:solidFill>
                        <a:effectLst/>
                        <a:latin typeface="Calibri"/>
                      </a:endParaRPr>
                    </a:p>
                  </a:txBody>
                  <a:tcPr marL="9525" marR="9525" marT="9525" marB="0" anchor="b"/>
                </a:tc>
                <a:tc>
                  <a:txBody>
                    <a:bodyPr/>
                    <a:lstStyle/>
                    <a:p>
                      <a:pPr algn="l" fontAlgn="b"/>
                      <a:endParaRPr lang="fr-FR" sz="1400" b="0" i="0" u="none" strike="noStrike">
                        <a:solidFill>
                          <a:srgbClr val="000000"/>
                        </a:solidFill>
                        <a:effectLst/>
                        <a:latin typeface="Calibri"/>
                      </a:endParaRPr>
                    </a:p>
                  </a:txBody>
                  <a:tcPr marL="9525" marR="9525" marT="9525" marB="0" anchor="b"/>
                </a:tc>
              </a:tr>
              <a:tr h="215678">
                <a:tc gridSpan="6">
                  <a:txBody>
                    <a:bodyPr/>
                    <a:lstStyle/>
                    <a:p>
                      <a:pPr algn="l" fontAlgn="b"/>
                      <a:r>
                        <a:rPr lang="fr-FR" sz="1400" u="none" strike="noStrike" dirty="0">
                          <a:effectLst/>
                        </a:rPr>
                        <a:t>* satisfait sur la forme mais pas sur le contenu</a:t>
                      </a:r>
                      <a:endParaRPr lang="fr-FR" sz="1400" b="0"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c hMerge="1">
                  <a:txBody>
                    <a:bodyPr/>
                    <a:lstStyle/>
                    <a:p>
                      <a:pPr algn="l" fontAlgn="b"/>
                      <a:endParaRPr lang="fr-FR"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36239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327412461"/>
              </p:ext>
            </p:extLst>
          </p:nvPr>
        </p:nvGraphicFramePr>
        <p:xfrm>
          <a:off x="539551" y="404664"/>
          <a:ext cx="8208911" cy="4763208"/>
        </p:xfrm>
        <a:graphic>
          <a:graphicData uri="http://schemas.openxmlformats.org/drawingml/2006/table">
            <a:tbl>
              <a:tblPr>
                <a:tableStyleId>{5C22544A-7EE6-4342-B048-85BDC9FD1C3A}</a:tableStyleId>
              </a:tblPr>
              <a:tblGrid>
                <a:gridCol w="1440161"/>
                <a:gridCol w="2036798"/>
                <a:gridCol w="1182988"/>
                <a:gridCol w="1182988"/>
                <a:gridCol w="1182988"/>
                <a:gridCol w="1182988"/>
              </a:tblGrid>
              <a:tr h="360040">
                <a:tc gridSpan="3">
                  <a:txBody>
                    <a:bodyPr/>
                    <a:lstStyle/>
                    <a:p>
                      <a:pPr algn="l" fontAlgn="b"/>
                      <a:r>
                        <a:rPr lang="fr-FR" sz="1400" u="none" strike="noStrike" dirty="0">
                          <a:effectLst/>
                        </a:rPr>
                        <a:t>* plus d'aide aux devoirs et moins d'activités</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16024">
                <a:tc gridSpan="6">
                  <a:txBody>
                    <a:bodyPr/>
                    <a:lstStyle/>
                    <a:p>
                      <a:pPr algn="l" fontAlgn="b"/>
                      <a:r>
                        <a:rPr lang="fr-FR" sz="1400" u="none" strike="noStrike" dirty="0">
                          <a:effectLst/>
                        </a:rPr>
                        <a:t>* trop de fatigue, manque d'infos, pas assez de choix, enfant en roue libre, animateurs doivent s'assurer de l'équipement ( casquette, eau), manque de sport</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88032">
                <a:tc gridSpan="2">
                  <a:txBody>
                    <a:bodyPr/>
                    <a:lstStyle/>
                    <a:p>
                      <a:pPr algn="l" fontAlgn="b"/>
                      <a:r>
                        <a:rPr lang="fr-FR" sz="1400" u="none" strike="noStrike">
                          <a:effectLst/>
                        </a:rPr>
                        <a:t>*continuer à laisser les enfants choisir</a:t>
                      </a:r>
                      <a:endParaRPr lang="fr-FR" sz="1400" b="0" i="0" u="none" strike="noStrike">
                        <a:solidFill>
                          <a:srgbClr val="000000"/>
                        </a:solidFill>
                        <a:effectLst/>
                        <a:latin typeface="Calibri"/>
                      </a:endParaRPr>
                    </a:p>
                  </a:txBody>
                  <a:tcPr marL="8664" marR="8664" marT="8664" marB="0" anchor="b"/>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16024">
                <a:tc gridSpan="4">
                  <a:txBody>
                    <a:bodyPr/>
                    <a:lstStyle/>
                    <a:p>
                      <a:pPr algn="l" fontAlgn="b"/>
                      <a:r>
                        <a:rPr lang="fr-FR" sz="1400" u="none" strike="noStrike" dirty="0">
                          <a:effectLst/>
                        </a:rPr>
                        <a:t>* cantine trop cher, veut pas payer pour </a:t>
                      </a:r>
                      <a:r>
                        <a:rPr lang="fr-FR" sz="1400" u="none" strike="noStrike" dirty="0" smtClean="0">
                          <a:effectLst/>
                        </a:rPr>
                        <a:t>ceux </a:t>
                      </a:r>
                      <a:r>
                        <a:rPr lang="fr-FR" sz="1400" u="none" strike="noStrike" dirty="0">
                          <a:effectLst/>
                        </a:rPr>
                        <a:t>qui </a:t>
                      </a:r>
                      <a:r>
                        <a:rPr lang="fr-FR" sz="1400" u="none" strike="noStrike" dirty="0" smtClean="0">
                          <a:effectLst/>
                        </a:rPr>
                        <a:t>paient  </a:t>
                      </a:r>
                      <a:r>
                        <a:rPr lang="fr-FR" sz="1400" u="none" strike="noStrike" dirty="0">
                          <a:effectLst/>
                        </a:rPr>
                        <a:t>moins cher</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88032">
                <a:tc gridSpan="2">
                  <a:txBody>
                    <a:bodyPr/>
                    <a:lstStyle/>
                    <a:p>
                      <a:pPr algn="l" fontAlgn="b"/>
                      <a:r>
                        <a:rPr lang="fr-FR" sz="1400" u="none" strike="noStrike">
                          <a:effectLst/>
                        </a:rPr>
                        <a:t>* demande + d'infos et détails</a:t>
                      </a:r>
                      <a:endParaRPr lang="fr-FR" sz="1400" b="0" i="0" u="none" strike="noStrike">
                        <a:solidFill>
                          <a:srgbClr val="000000"/>
                        </a:solidFill>
                        <a:effectLst/>
                        <a:latin typeface="Calibri"/>
                      </a:endParaRPr>
                    </a:p>
                  </a:txBody>
                  <a:tcPr marL="8664" marR="8664" marT="8664" marB="0" anchor="b"/>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88032">
                <a:tc gridSpan="5">
                  <a:txBody>
                    <a:bodyPr/>
                    <a:lstStyle/>
                    <a:p>
                      <a:pPr algn="l" fontAlgn="b"/>
                      <a:r>
                        <a:rPr lang="fr-FR" sz="1400" u="none" strike="noStrike">
                          <a:effectLst/>
                        </a:rPr>
                        <a:t>* satisfait de la commune, insatisfait de l'école qui se coupe des parents</a:t>
                      </a:r>
                      <a:endParaRPr lang="fr-FR" sz="1400" b="0" i="0" u="none" strike="noStrike">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r>
              <a:tr h="288032">
                <a:tc gridSpan="4">
                  <a:txBody>
                    <a:bodyPr/>
                    <a:lstStyle/>
                    <a:p>
                      <a:pPr algn="l" fontAlgn="b"/>
                      <a:r>
                        <a:rPr lang="fr-FR" sz="1400" u="none" strike="noStrike">
                          <a:effectLst/>
                        </a:rPr>
                        <a:t>* enfant fatigué en rentrant le soir - activités sufisantes</a:t>
                      </a:r>
                      <a:endParaRPr lang="fr-FR" sz="1400" b="0" i="0" u="none" strike="noStrike">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360040">
                <a:tc gridSpan="4">
                  <a:txBody>
                    <a:bodyPr/>
                    <a:lstStyle/>
                    <a:p>
                      <a:pPr algn="l" fontAlgn="b"/>
                      <a:r>
                        <a:rPr lang="fr-FR" sz="1400" u="none" strike="noStrike">
                          <a:effectLst/>
                        </a:rPr>
                        <a:t>* demande l'étude le mercredi ou alors pas de devoirs</a:t>
                      </a:r>
                      <a:endParaRPr lang="fr-FR" sz="1400" b="0" i="0" u="none" strike="noStrike">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88032">
                <a:tc gridSpan="4">
                  <a:txBody>
                    <a:bodyPr/>
                    <a:lstStyle/>
                    <a:p>
                      <a:pPr algn="l" fontAlgn="b"/>
                      <a:r>
                        <a:rPr lang="fr-FR" sz="1400" u="none" strike="noStrike" dirty="0">
                          <a:effectLst/>
                        </a:rPr>
                        <a:t>* 2 enfants au centre de loisirs représentent un certain budget</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16024">
                <a:tc gridSpan="6">
                  <a:txBody>
                    <a:bodyPr/>
                    <a:lstStyle/>
                    <a:p>
                      <a:pPr algn="l" fontAlgn="b"/>
                      <a:r>
                        <a:rPr lang="fr-FR" sz="1400" u="none" strike="noStrike" dirty="0">
                          <a:effectLst/>
                        </a:rPr>
                        <a:t>* selon les activités, il y a des groupes </a:t>
                      </a:r>
                      <a:r>
                        <a:rPr lang="fr-FR" sz="1400" u="none" strike="noStrike" dirty="0" smtClean="0">
                          <a:effectLst/>
                        </a:rPr>
                        <a:t>avec </a:t>
                      </a:r>
                      <a:r>
                        <a:rPr lang="fr-FR" sz="1400" u="none" strike="noStrike" dirty="0">
                          <a:effectLst/>
                        </a:rPr>
                        <a:t>beaucoup d'enfants et les petits ne sont pas prioritaires</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60040">
                <a:tc>
                  <a:txBody>
                    <a:bodyPr/>
                    <a:lstStyle/>
                    <a:p>
                      <a:pPr algn="l" fontAlgn="b"/>
                      <a:r>
                        <a:rPr lang="fr-FR" sz="1400" u="none" strike="noStrike" dirty="0">
                          <a:effectLst/>
                        </a:rPr>
                        <a:t>* ateliers </a:t>
                      </a:r>
                      <a:r>
                        <a:rPr lang="fr-FR" sz="1400" u="none" strike="noStrike" dirty="0" smtClean="0">
                          <a:effectLst/>
                        </a:rPr>
                        <a:t>jardinage</a:t>
                      </a:r>
                      <a:endParaRPr lang="fr-FR" sz="1400" b="0" i="0" u="none" strike="noStrike" dirty="0">
                        <a:solidFill>
                          <a:srgbClr val="000000"/>
                        </a:solidFill>
                        <a:effectLst/>
                        <a:latin typeface="Calibri"/>
                      </a:endParaRPr>
                    </a:p>
                  </a:txBody>
                  <a:tcPr marL="8664" marR="8664" marT="8664" marB="0" anchor="b"/>
                </a:tc>
                <a:tc gridSpan="3">
                  <a:txBody>
                    <a:bodyPr/>
                    <a:lstStyle/>
                    <a:p>
                      <a:pPr algn="l" fontAlgn="b"/>
                      <a:r>
                        <a:rPr lang="fr-FR" sz="1400" u="none" strike="noStrike" dirty="0" smtClean="0">
                          <a:effectLst/>
                        </a:rPr>
                        <a:t> </a:t>
                      </a:r>
                      <a:r>
                        <a:rPr lang="fr-FR" sz="1400" u="none" strike="noStrike" dirty="0">
                          <a:effectLst/>
                        </a:rPr>
                        <a:t>à prévoir sur des petits groupes d'enfants</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a:endParaRPr>
                    </a:p>
                  </a:txBody>
                  <a:tcPr marL="8664" marR="8664" marT="8664" marB="0" anchor="b"/>
                </a:tc>
                <a:tc>
                  <a:txBody>
                    <a:bodyPr/>
                    <a:lstStyle/>
                    <a:p>
                      <a:pPr algn="l" fontAlgn="b"/>
                      <a:endParaRPr lang="fr-FR" sz="1400" b="0" i="0" u="none" strike="noStrike">
                        <a:solidFill>
                          <a:srgbClr val="000000"/>
                        </a:solidFill>
                        <a:effectLst/>
                        <a:latin typeface="Calibri"/>
                      </a:endParaRPr>
                    </a:p>
                  </a:txBody>
                  <a:tcPr marL="8664" marR="8664" marT="8664" marB="0" anchor="b"/>
                </a:tc>
              </a:tr>
              <a:tr h="288032">
                <a:tc gridSpan="6">
                  <a:txBody>
                    <a:bodyPr/>
                    <a:lstStyle/>
                    <a:p>
                      <a:pPr algn="l" fontAlgn="b"/>
                      <a:r>
                        <a:rPr lang="fr-FR" sz="1400" u="none" strike="noStrike" dirty="0">
                          <a:effectLst/>
                        </a:rPr>
                        <a:t>* en comparaison avec d'autres communes, travail monstrueux </a:t>
                      </a:r>
                      <a:r>
                        <a:rPr lang="fr-FR" sz="1400" u="none" strike="noStrike" dirty="0" smtClean="0">
                          <a:effectLst/>
                        </a:rPr>
                        <a:t>réalisé</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60040">
                <a:tc gridSpan="5">
                  <a:txBody>
                    <a:bodyPr/>
                    <a:lstStyle/>
                    <a:p>
                      <a:pPr marL="285750" indent="-285750" algn="l" fontAlgn="b">
                        <a:buFont typeface="Arial" pitchFamily="34" charset="0"/>
                        <a:buChar char="•"/>
                      </a:pPr>
                      <a:r>
                        <a:rPr lang="fr-FR" sz="1400" u="none" strike="noStrike" dirty="0" smtClean="0">
                          <a:effectLst/>
                        </a:rPr>
                        <a:t>démarrage raté </a:t>
                      </a:r>
                      <a:r>
                        <a:rPr lang="fr-FR" sz="1400" u="none" strike="noStrike" dirty="0">
                          <a:effectLst/>
                        </a:rPr>
                        <a:t>mais de grands efforts réalisés en cours </a:t>
                      </a:r>
                      <a:r>
                        <a:rPr lang="fr-FR" sz="1400" u="none" strike="noStrike" dirty="0" smtClean="0">
                          <a:effectLst/>
                        </a:rPr>
                        <a:t>d'année</a:t>
                      </a:r>
                    </a:p>
                    <a:p>
                      <a:pPr marL="285750" indent="-285750" algn="l" fontAlgn="b">
                        <a:buFont typeface="Arial" pitchFamily="34" charset="0"/>
                        <a:buChar char="•"/>
                      </a:pPr>
                      <a:r>
                        <a:rPr lang="fr-FR" sz="1400" b="0" i="0" u="none" strike="noStrike" dirty="0" smtClean="0">
                          <a:solidFill>
                            <a:srgbClr val="000000"/>
                          </a:solidFill>
                          <a:effectLst/>
                          <a:latin typeface="Calibri"/>
                        </a:rPr>
                        <a:t>Augmenter le personnel pour que les enfants</a:t>
                      </a:r>
                      <a:r>
                        <a:rPr lang="fr-FR" sz="1400" b="0" i="0" u="none" strike="noStrike" baseline="0" dirty="0" smtClean="0">
                          <a:solidFill>
                            <a:srgbClr val="000000"/>
                          </a:solidFill>
                          <a:effectLst/>
                          <a:latin typeface="Calibri"/>
                        </a:rPr>
                        <a:t> aient accès à un maximum d’activités</a:t>
                      </a:r>
                    </a:p>
                    <a:p>
                      <a:pPr marL="285750" indent="-285750" algn="l" fontAlgn="b">
                        <a:buFont typeface="Arial" pitchFamily="34" charset="0"/>
                        <a:buChar char="•"/>
                      </a:pPr>
                      <a:r>
                        <a:rPr lang="fr-FR" sz="1400" b="0" i="0" u="none" strike="noStrike" baseline="0" dirty="0" smtClean="0">
                          <a:solidFill>
                            <a:srgbClr val="000000"/>
                          </a:solidFill>
                          <a:effectLst/>
                          <a:latin typeface="Calibri"/>
                        </a:rPr>
                        <a:t>Plus d’activités sportives diversifiées ( danse, tennis)</a:t>
                      </a:r>
                    </a:p>
                    <a:p>
                      <a:pPr marL="285750" indent="-285750" algn="l" fontAlgn="b">
                        <a:buFont typeface="Arial" pitchFamily="34" charset="0"/>
                        <a:buChar char="•"/>
                      </a:pPr>
                      <a:r>
                        <a:rPr lang="fr-FR" sz="1400" b="0" i="0" u="none" strike="noStrike" baseline="0" dirty="0" smtClean="0">
                          <a:solidFill>
                            <a:srgbClr val="000000"/>
                          </a:solidFill>
                          <a:effectLst/>
                          <a:latin typeface="Calibri"/>
                        </a:rPr>
                        <a:t>Éveil aux matières non scolaires pas assez professionnel, pas assez diversifié, pas assez culturel</a:t>
                      </a:r>
                      <a:endParaRPr lang="fr-FR" sz="1400" b="0" i="0" u="none" strike="noStrike" dirty="0">
                        <a:solidFill>
                          <a:srgbClr val="000000"/>
                        </a:solidFill>
                        <a:effectLst/>
                        <a:latin typeface="Calibri"/>
                      </a:endParaRPr>
                    </a:p>
                  </a:txBody>
                  <a:tcPr marL="8664" marR="8664" marT="8664"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dirty="0">
                        <a:solidFill>
                          <a:srgbClr val="000000"/>
                        </a:solidFill>
                        <a:effectLst/>
                        <a:latin typeface="Calibri"/>
                      </a:endParaRPr>
                    </a:p>
                  </a:txBody>
                  <a:tcPr marL="8664" marR="8664" marT="8664" marB="0" anchor="b"/>
                </a:tc>
              </a:tr>
            </a:tbl>
          </a:graphicData>
        </a:graphic>
      </p:graphicFrame>
    </p:spTree>
    <p:extLst>
      <p:ext uri="{BB962C8B-B14F-4D97-AF65-F5344CB8AC3E}">
        <p14:creationId xmlns:p14="http://schemas.microsoft.com/office/powerpoint/2010/main" val="153757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Taux de participation à l’enquête</a:t>
            </a:r>
            <a:endParaRPr lang="fr-FR" dirty="0"/>
          </a:p>
        </p:txBody>
      </p:sp>
      <p:sp>
        <p:nvSpPr>
          <p:cNvPr id="3" name="Espace réservé du contenu 2"/>
          <p:cNvSpPr>
            <a:spLocks noGrp="1"/>
          </p:cNvSpPr>
          <p:nvPr>
            <p:ph idx="1"/>
          </p:nvPr>
        </p:nvSpPr>
        <p:spPr>
          <a:xfrm>
            <a:off x="467544" y="1916832"/>
            <a:ext cx="8229600" cy="3096344"/>
          </a:xfrm>
        </p:spPr>
        <p:txBody>
          <a:bodyPr/>
          <a:lstStyle/>
          <a:p>
            <a:r>
              <a:rPr lang="fr-FR" dirty="0" smtClean="0"/>
              <a:t>167 questionnaires distribués ( 167 familles)</a:t>
            </a:r>
          </a:p>
          <a:p>
            <a:r>
              <a:rPr lang="fr-FR" dirty="0" smtClean="0"/>
              <a:t>96 questionnaires retournés (96 familles)</a:t>
            </a:r>
          </a:p>
          <a:p>
            <a:r>
              <a:rPr lang="fr-FR" dirty="0" smtClean="0"/>
              <a:t>Soit un taux de participation de </a:t>
            </a:r>
            <a:r>
              <a:rPr lang="fr-FR" sz="4400" dirty="0" smtClean="0">
                <a:solidFill>
                  <a:srgbClr val="0070C0"/>
                </a:solidFill>
              </a:rPr>
              <a:t>57.49%</a:t>
            </a:r>
          </a:p>
          <a:p>
            <a:pPr marL="0" indent="0">
              <a:buNone/>
            </a:pPr>
            <a:endParaRPr lang="fr-FR" dirty="0"/>
          </a:p>
        </p:txBody>
      </p:sp>
    </p:spTree>
    <p:extLst>
      <p:ext uri="{BB962C8B-B14F-4D97-AF65-F5344CB8AC3E}">
        <p14:creationId xmlns:p14="http://schemas.microsoft.com/office/powerpoint/2010/main" val="1052144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Taux de couverture Mater/</a:t>
            </a:r>
            <a:r>
              <a:rPr lang="fr-FR" dirty="0" err="1" smtClean="0"/>
              <a:t>Elem</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47760055"/>
              </p:ext>
            </p:extLst>
          </p:nvPr>
        </p:nvGraphicFramePr>
        <p:xfrm>
          <a:off x="539552" y="3645024"/>
          <a:ext cx="8229600" cy="2052816"/>
        </p:xfrm>
        <a:graphic>
          <a:graphicData uri="http://schemas.openxmlformats.org/drawingml/2006/table">
            <a:tbl>
              <a:tblPr firstRow="1" bandRow="1">
                <a:tableStyleId>{5C22544A-7EE6-4342-B048-85BDC9FD1C3A}</a:tableStyleId>
              </a:tblPr>
              <a:tblGrid>
                <a:gridCol w="2743200"/>
                <a:gridCol w="2743200"/>
                <a:gridCol w="2743200"/>
              </a:tblGrid>
              <a:tr h="864096">
                <a:tc>
                  <a:txBody>
                    <a:bodyPr/>
                    <a:lstStyle/>
                    <a:p>
                      <a:r>
                        <a:rPr lang="fr-FR" dirty="0" smtClean="0"/>
                        <a:t>Nombre d’enfants inscrits en élémentaire</a:t>
                      </a:r>
                      <a:endParaRPr lang="fr-FR" dirty="0"/>
                    </a:p>
                  </a:txBody>
                  <a:tcPr/>
                </a:tc>
                <a:tc>
                  <a:txBody>
                    <a:bodyPr/>
                    <a:lstStyle/>
                    <a:p>
                      <a:r>
                        <a:rPr lang="fr-FR" dirty="0" smtClean="0"/>
                        <a:t>Nombre d’enfants en élémentaire comptabilisés</a:t>
                      </a:r>
                      <a:r>
                        <a:rPr lang="fr-FR" baseline="0" dirty="0" smtClean="0"/>
                        <a:t> sur les questionnaires de réponse</a:t>
                      </a:r>
                      <a:endParaRPr lang="fr-FR" dirty="0"/>
                    </a:p>
                  </a:txBody>
                  <a:tcPr/>
                </a:tc>
                <a:tc>
                  <a:txBody>
                    <a:bodyPr/>
                    <a:lstStyle/>
                    <a:p>
                      <a:r>
                        <a:rPr lang="fr-FR" dirty="0" smtClean="0"/>
                        <a:t>Taux de couverture évaluation de l’action auprès des élémentaires</a:t>
                      </a:r>
                      <a:endParaRPr lang="fr-FR" dirty="0"/>
                    </a:p>
                  </a:txBody>
                  <a:tcPr/>
                </a:tc>
              </a:tr>
              <a:tr h="864096">
                <a:tc>
                  <a:txBody>
                    <a:bodyPr/>
                    <a:lstStyle/>
                    <a:p>
                      <a:r>
                        <a:rPr lang="fr-FR" dirty="0" smtClean="0"/>
                        <a:t>137</a:t>
                      </a:r>
                      <a:endParaRPr lang="fr-FR" dirty="0"/>
                    </a:p>
                  </a:txBody>
                  <a:tcPr/>
                </a:tc>
                <a:tc>
                  <a:txBody>
                    <a:bodyPr/>
                    <a:lstStyle/>
                    <a:p>
                      <a:r>
                        <a:rPr lang="fr-FR" dirty="0" smtClean="0"/>
                        <a:t>79</a:t>
                      </a:r>
                      <a:endParaRPr lang="fr-FR" dirty="0"/>
                    </a:p>
                  </a:txBody>
                  <a:tcPr/>
                </a:tc>
                <a:tc>
                  <a:txBody>
                    <a:bodyPr/>
                    <a:lstStyle/>
                    <a:p>
                      <a:r>
                        <a:rPr lang="fr-FR" dirty="0" smtClean="0"/>
                        <a:t>57.66%</a:t>
                      </a:r>
                      <a:endParaRPr lang="fr-FR" dirty="0"/>
                    </a:p>
                  </a:txBody>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131543408"/>
              </p:ext>
            </p:extLst>
          </p:nvPr>
        </p:nvGraphicFramePr>
        <p:xfrm>
          <a:off x="539552" y="1556792"/>
          <a:ext cx="7992888" cy="1589896"/>
        </p:xfrm>
        <a:graphic>
          <a:graphicData uri="http://schemas.openxmlformats.org/drawingml/2006/table">
            <a:tbl>
              <a:tblPr firstRow="1" bandRow="1">
                <a:tableStyleId>{5C22544A-7EE6-4342-B048-85BDC9FD1C3A}</a:tableStyleId>
              </a:tblPr>
              <a:tblGrid>
                <a:gridCol w="2664296"/>
                <a:gridCol w="2664296"/>
                <a:gridCol w="2664296"/>
              </a:tblGrid>
              <a:tr h="1224136">
                <a:tc>
                  <a:txBody>
                    <a:bodyPr/>
                    <a:lstStyle/>
                    <a:p>
                      <a:r>
                        <a:rPr lang="fr-FR" dirty="0" smtClean="0"/>
                        <a:t>Nombre d’enfants inscrits en maternelle</a:t>
                      </a:r>
                      <a:endParaRPr lang="fr-FR" dirty="0"/>
                    </a:p>
                  </a:txBody>
                  <a:tcPr/>
                </a:tc>
                <a:tc>
                  <a:txBody>
                    <a:bodyPr/>
                    <a:lstStyle/>
                    <a:p>
                      <a:r>
                        <a:rPr lang="fr-FR" dirty="0" smtClean="0"/>
                        <a:t>Nombre d’enfants en maternelle</a:t>
                      </a:r>
                      <a:r>
                        <a:rPr lang="fr-FR" baseline="0" dirty="0" smtClean="0"/>
                        <a:t> comptabilisés sur les questionnaires de réponse</a:t>
                      </a:r>
                      <a:endParaRPr lang="fr-FR" dirty="0"/>
                    </a:p>
                  </a:txBody>
                  <a:tcPr/>
                </a:tc>
                <a:tc>
                  <a:txBody>
                    <a:bodyPr/>
                    <a:lstStyle/>
                    <a:p>
                      <a:r>
                        <a:rPr lang="fr-FR" dirty="0" smtClean="0"/>
                        <a:t>Taux de</a:t>
                      </a:r>
                      <a:r>
                        <a:rPr lang="fr-FR" baseline="0" dirty="0" smtClean="0"/>
                        <a:t> couverture évaluation de l’action auprès des maternels</a:t>
                      </a:r>
                      <a:endParaRPr lang="fr-FR" dirty="0"/>
                    </a:p>
                  </a:txBody>
                  <a:tcPr/>
                </a:tc>
              </a:tr>
              <a:tr h="242785">
                <a:tc>
                  <a:txBody>
                    <a:bodyPr/>
                    <a:lstStyle/>
                    <a:p>
                      <a:r>
                        <a:rPr lang="fr-FR" dirty="0" smtClean="0"/>
                        <a:t>82</a:t>
                      </a:r>
                      <a:endParaRPr lang="fr-FR" dirty="0"/>
                    </a:p>
                  </a:txBody>
                  <a:tcPr/>
                </a:tc>
                <a:tc>
                  <a:txBody>
                    <a:bodyPr/>
                    <a:lstStyle/>
                    <a:p>
                      <a:r>
                        <a:rPr lang="fr-FR" dirty="0" smtClean="0"/>
                        <a:t>52</a:t>
                      </a:r>
                      <a:endParaRPr lang="fr-FR" dirty="0"/>
                    </a:p>
                  </a:txBody>
                  <a:tcPr/>
                </a:tc>
                <a:tc>
                  <a:txBody>
                    <a:bodyPr/>
                    <a:lstStyle/>
                    <a:p>
                      <a:r>
                        <a:rPr lang="fr-FR" dirty="0" smtClean="0"/>
                        <a:t>63.41%</a:t>
                      </a:r>
                      <a:endParaRPr lang="fr-FR" dirty="0"/>
                    </a:p>
                  </a:txBody>
                  <a:tcPr/>
                </a:tc>
              </a:tr>
            </a:tbl>
          </a:graphicData>
        </a:graphic>
      </p:graphicFrame>
      <p:sp>
        <p:nvSpPr>
          <p:cNvPr id="6" name="ZoneTexte 5"/>
          <p:cNvSpPr txBox="1"/>
          <p:nvPr/>
        </p:nvSpPr>
        <p:spPr>
          <a:xfrm>
            <a:off x="2843808" y="6021288"/>
            <a:ext cx="4608512" cy="369332"/>
          </a:xfrm>
          <a:prstGeom prst="rect">
            <a:avLst/>
          </a:prstGeom>
          <a:noFill/>
        </p:spPr>
        <p:txBody>
          <a:bodyPr wrap="square" rtlCol="0">
            <a:spAutoFit/>
          </a:bodyPr>
          <a:lstStyle/>
          <a:p>
            <a:r>
              <a:rPr lang="fr-FR" dirty="0" smtClean="0"/>
              <a:t>Nombre de questionnaires non renseigné: 3</a:t>
            </a:r>
            <a:endParaRPr lang="fr-FR" dirty="0"/>
          </a:p>
        </p:txBody>
      </p:sp>
    </p:spTree>
    <p:extLst>
      <p:ext uri="{BB962C8B-B14F-4D97-AF65-F5344CB8AC3E}">
        <p14:creationId xmlns:p14="http://schemas.microsoft.com/office/powerpoint/2010/main" val="3543779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pPr algn="l"/>
            <a:r>
              <a:rPr lang="fr-FR" sz="1800" b="1" dirty="0" smtClean="0"/>
              <a:t>Pour une meilleure compréhension des résultats, rappel des effectifs moyens par accueil:</a:t>
            </a:r>
            <a:endParaRPr lang="fr-FR" sz="1800" b="1" dirty="0"/>
          </a:p>
        </p:txBody>
      </p:sp>
      <p:graphicFrame>
        <p:nvGraphicFramePr>
          <p:cNvPr id="4" name="Tableau 3"/>
          <p:cNvGraphicFramePr>
            <a:graphicFrameLocks noGrp="1"/>
          </p:cNvGraphicFramePr>
          <p:nvPr>
            <p:extLst>
              <p:ext uri="{D42A27DB-BD31-4B8C-83A1-F6EECF244321}">
                <p14:modId xmlns:p14="http://schemas.microsoft.com/office/powerpoint/2010/main" val="199489213"/>
              </p:ext>
            </p:extLst>
          </p:nvPr>
        </p:nvGraphicFramePr>
        <p:xfrm>
          <a:off x="899592" y="1052736"/>
          <a:ext cx="5112568" cy="4965656"/>
        </p:xfrm>
        <a:graphic>
          <a:graphicData uri="http://schemas.openxmlformats.org/drawingml/2006/table">
            <a:tbl>
              <a:tblPr firstRow="1" firstCol="1" bandRow="1">
                <a:tableStyleId>{5C22544A-7EE6-4342-B048-85BDC9FD1C3A}</a:tableStyleId>
              </a:tblPr>
              <a:tblGrid>
                <a:gridCol w="1278142"/>
                <a:gridCol w="947329"/>
                <a:gridCol w="1082661"/>
                <a:gridCol w="1804436"/>
              </a:tblGrid>
              <a:tr h="291685">
                <a:tc>
                  <a:txBody>
                    <a:bodyPr/>
                    <a:lstStyle/>
                    <a:p>
                      <a:pPr>
                        <a:spcAft>
                          <a:spcPts val="0"/>
                        </a:spcAft>
                      </a:pPr>
                      <a:r>
                        <a:rPr lang="fr-FR" sz="1000" dirty="0">
                          <a:effectLst/>
                        </a:rPr>
                        <a:t> </a:t>
                      </a:r>
                      <a:endParaRPr lang="fr-FR" sz="1000" dirty="0">
                        <a:effectLst/>
                        <a:latin typeface="Calibri"/>
                        <a:ea typeface="Calibri"/>
                        <a:cs typeface="Times New Roman"/>
                      </a:endParaRPr>
                    </a:p>
                  </a:txBody>
                  <a:tcPr marL="40586" marR="40586" marT="0" marB="0" anchor="b"/>
                </a:tc>
                <a:tc>
                  <a:txBody>
                    <a:bodyPr/>
                    <a:lstStyle/>
                    <a:p>
                      <a:pPr>
                        <a:spcAft>
                          <a:spcPts val="0"/>
                        </a:spcAft>
                      </a:pPr>
                      <a:r>
                        <a:rPr lang="fr-FR" sz="1200" dirty="0">
                          <a:effectLst/>
                        </a:rPr>
                        <a:t>mater</a:t>
                      </a:r>
                      <a:endParaRPr lang="fr-FR" sz="1200" dirty="0">
                        <a:effectLst/>
                        <a:latin typeface="Calibri"/>
                        <a:ea typeface="Calibri"/>
                        <a:cs typeface="Times New Roman"/>
                      </a:endParaRPr>
                    </a:p>
                  </a:txBody>
                  <a:tcPr marL="40586" marR="40586" marT="0" marB="0"/>
                </a:tc>
                <a:tc>
                  <a:txBody>
                    <a:bodyPr/>
                    <a:lstStyle/>
                    <a:p>
                      <a:pPr>
                        <a:spcAft>
                          <a:spcPts val="0"/>
                        </a:spcAft>
                      </a:pPr>
                      <a:r>
                        <a:rPr lang="fr-FR" sz="1200" dirty="0">
                          <a:effectLst/>
                        </a:rPr>
                        <a:t>primaire</a:t>
                      </a:r>
                      <a:endParaRPr lang="fr-FR" sz="1200" dirty="0">
                        <a:effectLst/>
                        <a:latin typeface="Calibri"/>
                        <a:ea typeface="Calibri"/>
                        <a:cs typeface="Times New Roman"/>
                      </a:endParaRPr>
                    </a:p>
                  </a:txBody>
                  <a:tcPr marL="40586" marR="40586" marT="0" marB="0"/>
                </a:tc>
                <a:tc>
                  <a:txBody>
                    <a:bodyPr/>
                    <a:lstStyle/>
                    <a:p>
                      <a:pPr>
                        <a:spcAft>
                          <a:spcPts val="0"/>
                        </a:spcAft>
                      </a:pPr>
                      <a:r>
                        <a:rPr lang="fr-FR" sz="1200">
                          <a:effectLst/>
                        </a:rPr>
                        <a:t>total</a:t>
                      </a:r>
                      <a:endParaRPr lang="fr-FR" sz="1200">
                        <a:effectLst/>
                        <a:latin typeface="Calibri"/>
                        <a:ea typeface="Calibri"/>
                        <a:cs typeface="Times New Roman"/>
                      </a:endParaRPr>
                    </a:p>
                  </a:txBody>
                  <a:tcPr marL="40586" marR="40586" marT="0" marB="0"/>
                </a:tc>
              </a:tr>
              <a:tr h="291685">
                <a:tc>
                  <a:txBody>
                    <a:bodyPr/>
                    <a:lstStyle/>
                    <a:p>
                      <a:pPr>
                        <a:spcAft>
                          <a:spcPts val="0"/>
                        </a:spcAft>
                      </a:pPr>
                      <a:r>
                        <a:rPr lang="fr-FR" sz="1200" dirty="0">
                          <a:effectLst/>
                        </a:rPr>
                        <a:t>accueil du matin</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10</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effectLst/>
                        </a:rPr>
                        <a:t>10</a:t>
                      </a:r>
                      <a:endParaRPr lang="fr-FR" sz="1200" dirty="0">
                        <a:effectLst/>
                        <a:latin typeface="Calibri"/>
                        <a:ea typeface="Calibri"/>
                        <a:cs typeface="Times New Roman"/>
                      </a:endParaRPr>
                    </a:p>
                  </a:txBody>
                  <a:tcPr marL="40586" marR="40586" marT="0" marB="0"/>
                </a:tc>
                <a:tc>
                  <a:txBody>
                    <a:bodyPr/>
                    <a:lstStyle/>
                    <a:p>
                      <a:pPr>
                        <a:spcAft>
                          <a:spcPts val="0"/>
                        </a:spcAft>
                      </a:pPr>
                      <a:r>
                        <a:rPr lang="fr-FR" sz="1200" dirty="0">
                          <a:effectLst/>
                        </a:rPr>
                        <a:t>20</a:t>
                      </a:r>
                      <a:endParaRPr lang="fr-FR" sz="1200" dirty="0">
                        <a:effectLst/>
                        <a:latin typeface="Calibri"/>
                        <a:ea typeface="Calibri"/>
                        <a:cs typeface="Times New Roman"/>
                      </a:endParaRPr>
                    </a:p>
                  </a:txBody>
                  <a:tcPr marL="40586" marR="40586" marT="0" marB="0"/>
                </a:tc>
              </a:tr>
              <a:tr h="573961">
                <a:tc>
                  <a:txBody>
                    <a:bodyPr/>
                    <a:lstStyle/>
                    <a:p>
                      <a:pPr>
                        <a:spcAft>
                          <a:spcPts val="0"/>
                        </a:spcAft>
                      </a:pPr>
                      <a:r>
                        <a:rPr lang="fr-FR" sz="1200" dirty="0">
                          <a:effectLst/>
                        </a:rPr>
                        <a:t>restauration</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58</a:t>
                      </a:r>
                      <a:endParaRPr lang="fr-FR" sz="1200">
                        <a:effectLst/>
                        <a:latin typeface="Calibri"/>
                        <a:ea typeface="Calibri"/>
                        <a:cs typeface="Times New Roman"/>
                      </a:endParaRPr>
                    </a:p>
                  </a:txBody>
                  <a:tcPr marL="40586" marR="40586" marT="0" marB="0"/>
                </a:tc>
                <a:tc>
                  <a:txBody>
                    <a:bodyPr/>
                    <a:lstStyle/>
                    <a:p>
                      <a:pPr>
                        <a:spcAft>
                          <a:spcPts val="0"/>
                        </a:spcAft>
                      </a:pPr>
                      <a:r>
                        <a:rPr lang="fr-FR" sz="1200">
                          <a:effectLst/>
                        </a:rPr>
                        <a:t>100</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solidFill>
                            <a:srgbClr val="FF0000"/>
                          </a:solidFill>
                          <a:effectLst/>
                        </a:rPr>
                        <a:t>158</a:t>
                      </a:r>
                      <a:endParaRPr lang="fr-FR" sz="1200" dirty="0">
                        <a:solidFill>
                          <a:srgbClr val="FF0000"/>
                        </a:solidFill>
                        <a:effectLst/>
                        <a:latin typeface="Calibri"/>
                        <a:ea typeface="Calibri"/>
                        <a:cs typeface="Times New Roman"/>
                      </a:endParaRPr>
                    </a:p>
                  </a:txBody>
                  <a:tcPr marL="40586" marR="40586" marT="0" marB="0"/>
                </a:tc>
              </a:tr>
              <a:tr h="517506">
                <a:tc>
                  <a:txBody>
                    <a:bodyPr/>
                    <a:lstStyle/>
                    <a:p>
                      <a:pPr>
                        <a:spcAft>
                          <a:spcPts val="0"/>
                        </a:spcAft>
                      </a:pPr>
                      <a:r>
                        <a:rPr lang="fr-FR" sz="1200" dirty="0">
                          <a:effectLst/>
                        </a:rPr>
                        <a:t>NAP</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65</a:t>
                      </a:r>
                      <a:endParaRPr lang="fr-FR" sz="1200">
                        <a:effectLst/>
                        <a:latin typeface="Calibri"/>
                        <a:ea typeface="Calibri"/>
                        <a:cs typeface="Times New Roman"/>
                      </a:endParaRPr>
                    </a:p>
                  </a:txBody>
                  <a:tcPr marL="40586" marR="40586" marT="0" marB="0"/>
                </a:tc>
                <a:tc>
                  <a:txBody>
                    <a:bodyPr/>
                    <a:lstStyle/>
                    <a:p>
                      <a:pPr>
                        <a:spcAft>
                          <a:spcPts val="0"/>
                        </a:spcAft>
                      </a:pPr>
                      <a:r>
                        <a:rPr lang="fr-FR" sz="1200">
                          <a:effectLst/>
                        </a:rPr>
                        <a:t>115</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solidFill>
                            <a:srgbClr val="FF0000"/>
                          </a:solidFill>
                          <a:effectLst/>
                        </a:rPr>
                        <a:t>180</a:t>
                      </a:r>
                      <a:endParaRPr lang="fr-FR" sz="1200" dirty="0">
                        <a:solidFill>
                          <a:srgbClr val="FF0000"/>
                        </a:solidFill>
                        <a:effectLst/>
                        <a:latin typeface="Calibri"/>
                        <a:ea typeface="Calibri"/>
                        <a:cs typeface="Times New Roman"/>
                      </a:endParaRPr>
                    </a:p>
                  </a:txBody>
                  <a:tcPr marL="40586" marR="40586" marT="0" marB="0"/>
                </a:tc>
              </a:tr>
              <a:tr h="715098">
                <a:tc>
                  <a:txBody>
                    <a:bodyPr/>
                    <a:lstStyle/>
                    <a:p>
                      <a:pPr>
                        <a:spcAft>
                          <a:spcPts val="0"/>
                        </a:spcAft>
                      </a:pPr>
                      <a:r>
                        <a:rPr lang="fr-FR" sz="1200" dirty="0">
                          <a:effectLst/>
                        </a:rPr>
                        <a:t>Etude du soir</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 </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effectLst/>
                        </a:rPr>
                        <a:t>28</a:t>
                      </a:r>
                      <a:endParaRPr lang="fr-FR" sz="1200" dirty="0">
                        <a:effectLst/>
                        <a:latin typeface="Calibri"/>
                        <a:ea typeface="Calibri"/>
                        <a:cs typeface="Times New Roman"/>
                      </a:endParaRPr>
                    </a:p>
                  </a:txBody>
                  <a:tcPr marL="40586" marR="40586" marT="0" marB="0"/>
                </a:tc>
                <a:tc>
                  <a:txBody>
                    <a:bodyPr/>
                    <a:lstStyle/>
                    <a:p>
                      <a:pPr>
                        <a:spcAft>
                          <a:spcPts val="0"/>
                        </a:spcAft>
                      </a:pPr>
                      <a:r>
                        <a:rPr lang="fr-FR" sz="1200" dirty="0">
                          <a:effectLst/>
                        </a:rPr>
                        <a:t>28</a:t>
                      </a:r>
                      <a:endParaRPr lang="fr-FR" sz="1200" dirty="0">
                        <a:effectLst/>
                        <a:latin typeface="Calibri"/>
                        <a:ea typeface="Calibri"/>
                        <a:cs typeface="Times New Roman"/>
                      </a:endParaRPr>
                    </a:p>
                  </a:txBody>
                  <a:tcPr marL="40586" marR="40586" marT="0" marB="0"/>
                </a:tc>
              </a:tr>
              <a:tr h="573961">
                <a:tc>
                  <a:txBody>
                    <a:bodyPr/>
                    <a:lstStyle/>
                    <a:p>
                      <a:pPr>
                        <a:spcAft>
                          <a:spcPts val="0"/>
                        </a:spcAft>
                      </a:pPr>
                      <a:r>
                        <a:rPr lang="fr-FR" sz="1200" dirty="0">
                          <a:effectLst/>
                        </a:rPr>
                        <a:t>Accueil après étude 18/19h</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 </a:t>
                      </a:r>
                      <a:endParaRPr lang="fr-FR" sz="1200">
                        <a:effectLst/>
                        <a:latin typeface="Calibri"/>
                        <a:ea typeface="Calibri"/>
                        <a:cs typeface="Times New Roman"/>
                      </a:endParaRPr>
                    </a:p>
                  </a:txBody>
                  <a:tcPr marL="40586" marR="40586" marT="0" marB="0"/>
                </a:tc>
                <a:tc>
                  <a:txBody>
                    <a:bodyPr/>
                    <a:lstStyle/>
                    <a:p>
                      <a:pPr>
                        <a:spcAft>
                          <a:spcPts val="0"/>
                        </a:spcAft>
                      </a:pPr>
                      <a:r>
                        <a:rPr lang="fr-FR" sz="1200">
                          <a:effectLst/>
                        </a:rPr>
                        <a:t>7</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effectLst/>
                        </a:rPr>
                        <a:t>7</a:t>
                      </a:r>
                      <a:endParaRPr lang="fr-FR" sz="1200" dirty="0">
                        <a:effectLst/>
                        <a:latin typeface="Calibri"/>
                        <a:ea typeface="Calibri"/>
                        <a:cs typeface="Times New Roman"/>
                      </a:endParaRPr>
                    </a:p>
                  </a:txBody>
                  <a:tcPr marL="40586" marR="40586" marT="0" marB="0"/>
                </a:tc>
              </a:tr>
              <a:tr h="715098">
                <a:tc>
                  <a:txBody>
                    <a:bodyPr/>
                    <a:lstStyle/>
                    <a:p>
                      <a:pPr>
                        <a:spcAft>
                          <a:spcPts val="0"/>
                        </a:spcAft>
                      </a:pPr>
                      <a:r>
                        <a:rPr lang="fr-FR" sz="1200" dirty="0">
                          <a:effectLst/>
                        </a:rPr>
                        <a:t>accueil du soir 16h30/19h</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25</a:t>
                      </a:r>
                      <a:endParaRPr lang="fr-FR" sz="1200">
                        <a:effectLst/>
                        <a:latin typeface="Calibri"/>
                        <a:ea typeface="Calibri"/>
                        <a:cs typeface="Times New Roman"/>
                      </a:endParaRPr>
                    </a:p>
                  </a:txBody>
                  <a:tcPr marL="40586" marR="40586" marT="0" marB="0"/>
                </a:tc>
                <a:tc>
                  <a:txBody>
                    <a:bodyPr/>
                    <a:lstStyle/>
                    <a:p>
                      <a:pPr>
                        <a:spcAft>
                          <a:spcPts val="0"/>
                        </a:spcAft>
                      </a:pPr>
                      <a:r>
                        <a:rPr lang="fr-FR" sz="1200">
                          <a:effectLst/>
                        </a:rPr>
                        <a:t> </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effectLst/>
                        </a:rPr>
                        <a:t>25</a:t>
                      </a:r>
                      <a:endParaRPr lang="fr-FR" sz="1200" dirty="0">
                        <a:effectLst/>
                        <a:latin typeface="Calibri"/>
                        <a:ea typeface="Calibri"/>
                        <a:cs typeface="Times New Roman"/>
                      </a:endParaRPr>
                    </a:p>
                  </a:txBody>
                  <a:tcPr marL="40586" marR="40586" marT="0" marB="0"/>
                </a:tc>
              </a:tr>
              <a:tr h="555142">
                <a:tc>
                  <a:txBody>
                    <a:bodyPr/>
                    <a:lstStyle/>
                    <a:p>
                      <a:pPr>
                        <a:spcAft>
                          <a:spcPts val="0"/>
                        </a:spcAft>
                      </a:pPr>
                      <a:r>
                        <a:rPr lang="fr-FR" sz="1200" dirty="0">
                          <a:effectLst/>
                        </a:rPr>
                        <a:t>ALSH mercredi</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12</a:t>
                      </a:r>
                      <a:endParaRPr lang="fr-FR" sz="1200">
                        <a:effectLst/>
                        <a:latin typeface="Calibri"/>
                        <a:ea typeface="Calibri"/>
                        <a:cs typeface="Times New Roman"/>
                      </a:endParaRPr>
                    </a:p>
                  </a:txBody>
                  <a:tcPr marL="40586" marR="40586" marT="0" marB="0"/>
                </a:tc>
                <a:tc>
                  <a:txBody>
                    <a:bodyPr/>
                    <a:lstStyle/>
                    <a:p>
                      <a:pPr>
                        <a:spcAft>
                          <a:spcPts val="0"/>
                        </a:spcAft>
                      </a:pPr>
                      <a:r>
                        <a:rPr lang="fr-FR" sz="1200">
                          <a:effectLst/>
                        </a:rPr>
                        <a:t>15</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effectLst/>
                        </a:rPr>
                        <a:t> </a:t>
                      </a:r>
                      <a:endParaRPr lang="fr-FR" sz="1200" dirty="0">
                        <a:effectLst/>
                        <a:latin typeface="Calibri"/>
                        <a:ea typeface="Calibri"/>
                        <a:cs typeface="Times New Roman"/>
                      </a:endParaRPr>
                    </a:p>
                  </a:txBody>
                  <a:tcPr marL="40586" marR="40586" marT="0" marB="0"/>
                </a:tc>
              </a:tr>
              <a:tr h="662407">
                <a:tc>
                  <a:txBody>
                    <a:bodyPr/>
                    <a:lstStyle/>
                    <a:p>
                      <a:pPr>
                        <a:spcAft>
                          <a:spcPts val="0"/>
                        </a:spcAft>
                      </a:pPr>
                      <a:r>
                        <a:rPr lang="fr-FR" sz="1200" dirty="0">
                          <a:effectLst/>
                        </a:rPr>
                        <a:t>ALSH vacances</a:t>
                      </a:r>
                      <a:endParaRPr lang="fr-FR" sz="1200" dirty="0">
                        <a:effectLst/>
                        <a:latin typeface="Calibri"/>
                        <a:ea typeface="Calibri"/>
                        <a:cs typeface="Times New Roman"/>
                      </a:endParaRPr>
                    </a:p>
                  </a:txBody>
                  <a:tcPr marL="40586" marR="40586" marT="0" marB="0" anchor="b"/>
                </a:tc>
                <a:tc>
                  <a:txBody>
                    <a:bodyPr/>
                    <a:lstStyle/>
                    <a:p>
                      <a:pPr>
                        <a:spcAft>
                          <a:spcPts val="0"/>
                        </a:spcAft>
                      </a:pPr>
                      <a:r>
                        <a:rPr lang="fr-FR" sz="1200">
                          <a:effectLst/>
                        </a:rPr>
                        <a:t>Toussaint : 12</a:t>
                      </a:r>
                    </a:p>
                    <a:p>
                      <a:pPr>
                        <a:spcAft>
                          <a:spcPts val="0"/>
                        </a:spcAft>
                      </a:pPr>
                      <a:r>
                        <a:rPr lang="fr-FR" sz="1200">
                          <a:effectLst/>
                        </a:rPr>
                        <a:t>Noel : 10</a:t>
                      </a:r>
                    </a:p>
                    <a:p>
                      <a:pPr>
                        <a:spcAft>
                          <a:spcPts val="0"/>
                        </a:spcAft>
                      </a:pPr>
                      <a:r>
                        <a:rPr lang="fr-FR" sz="1200">
                          <a:effectLst/>
                        </a:rPr>
                        <a:t>Hiver : 8</a:t>
                      </a:r>
                    </a:p>
                    <a:p>
                      <a:pPr>
                        <a:spcAft>
                          <a:spcPts val="0"/>
                        </a:spcAft>
                      </a:pPr>
                      <a:r>
                        <a:rPr lang="fr-FR" sz="1200">
                          <a:effectLst/>
                        </a:rPr>
                        <a:t>Printemps : 9</a:t>
                      </a:r>
                      <a:endParaRPr lang="fr-FR" sz="1200">
                        <a:effectLst/>
                        <a:latin typeface="Calibri"/>
                        <a:ea typeface="Calibri"/>
                        <a:cs typeface="Times New Roman"/>
                      </a:endParaRPr>
                    </a:p>
                  </a:txBody>
                  <a:tcPr marL="40586" marR="40586" marT="0" marB="0"/>
                </a:tc>
                <a:tc>
                  <a:txBody>
                    <a:bodyPr/>
                    <a:lstStyle/>
                    <a:p>
                      <a:pPr>
                        <a:spcAft>
                          <a:spcPts val="0"/>
                        </a:spcAft>
                      </a:pPr>
                      <a:r>
                        <a:rPr lang="fr-FR" sz="1200">
                          <a:effectLst/>
                        </a:rPr>
                        <a:t>Toussaint : 12</a:t>
                      </a:r>
                    </a:p>
                    <a:p>
                      <a:pPr>
                        <a:spcAft>
                          <a:spcPts val="0"/>
                        </a:spcAft>
                      </a:pPr>
                      <a:r>
                        <a:rPr lang="fr-FR" sz="1200">
                          <a:effectLst/>
                        </a:rPr>
                        <a:t>Noel : 10</a:t>
                      </a:r>
                    </a:p>
                    <a:p>
                      <a:pPr>
                        <a:spcAft>
                          <a:spcPts val="0"/>
                        </a:spcAft>
                      </a:pPr>
                      <a:r>
                        <a:rPr lang="fr-FR" sz="1200">
                          <a:effectLst/>
                        </a:rPr>
                        <a:t>Hiver : 8</a:t>
                      </a:r>
                    </a:p>
                    <a:p>
                      <a:pPr>
                        <a:spcAft>
                          <a:spcPts val="0"/>
                        </a:spcAft>
                      </a:pPr>
                      <a:r>
                        <a:rPr lang="fr-FR" sz="1200">
                          <a:effectLst/>
                        </a:rPr>
                        <a:t>Printemps : 8</a:t>
                      </a:r>
                      <a:endParaRPr lang="fr-FR" sz="1200">
                        <a:effectLst/>
                        <a:latin typeface="Calibri"/>
                        <a:ea typeface="Calibri"/>
                        <a:cs typeface="Times New Roman"/>
                      </a:endParaRPr>
                    </a:p>
                  </a:txBody>
                  <a:tcPr marL="40586" marR="40586" marT="0" marB="0"/>
                </a:tc>
                <a:tc>
                  <a:txBody>
                    <a:bodyPr/>
                    <a:lstStyle/>
                    <a:p>
                      <a:pPr>
                        <a:spcAft>
                          <a:spcPts val="0"/>
                        </a:spcAft>
                      </a:pPr>
                      <a:r>
                        <a:rPr lang="fr-FR" sz="1200" dirty="0">
                          <a:effectLst/>
                        </a:rPr>
                        <a:t>Toussaint : 24</a:t>
                      </a:r>
                    </a:p>
                    <a:p>
                      <a:pPr>
                        <a:spcAft>
                          <a:spcPts val="0"/>
                        </a:spcAft>
                      </a:pPr>
                      <a:r>
                        <a:rPr lang="fr-FR" sz="1200" dirty="0">
                          <a:effectLst/>
                        </a:rPr>
                        <a:t>Noel : 20</a:t>
                      </a:r>
                    </a:p>
                    <a:p>
                      <a:pPr>
                        <a:spcAft>
                          <a:spcPts val="0"/>
                        </a:spcAft>
                      </a:pPr>
                      <a:r>
                        <a:rPr lang="fr-FR" sz="1200" dirty="0">
                          <a:effectLst/>
                        </a:rPr>
                        <a:t>Hiver : 16</a:t>
                      </a:r>
                    </a:p>
                    <a:p>
                      <a:pPr>
                        <a:spcAft>
                          <a:spcPts val="0"/>
                        </a:spcAft>
                      </a:pPr>
                      <a:r>
                        <a:rPr lang="fr-FR" sz="1200" dirty="0">
                          <a:effectLst/>
                        </a:rPr>
                        <a:t>Printemps : 17</a:t>
                      </a:r>
                      <a:endParaRPr lang="fr-FR" sz="1200" dirty="0">
                        <a:effectLst/>
                        <a:latin typeface="Calibri"/>
                        <a:ea typeface="Calibri"/>
                        <a:cs typeface="Times New Roman"/>
                      </a:endParaRPr>
                    </a:p>
                  </a:txBody>
                  <a:tcPr marL="40586" marR="40586" marT="0" marB="0"/>
                </a:tc>
              </a:tr>
            </a:tbl>
          </a:graphicData>
        </a:graphic>
      </p:graphicFrame>
      <p:sp>
        <p:nvSpPr>
          <p:cNvPr id="5" name="ZoneTexte 4"/>
          <p:cNvSpPr txBox="1"/>
          <p:nvPr/>
        </p:nvSpPr>
        <p:spPr>
          <a:xfrm>
            <a:off x="6588224" y="1988840"/>
            <a:ext cx="2088232" cy="3785652"/>
          </a:xfrm>
          <a:prstGeom prst="rect">
            <a:avLst/>
          </a:prstGeom>
          <a:noFill/>
        </p:spPr>
        <p:txBody>
          <a:bodyPr wrap="square" rtlCol="0">
            <a:spAutoFit/>
          </a:bodyPr>
          <a:lstStyle/>
          <a:p>
            <a:pPr algn="just"/>
            <a:r>
              <a:rPr lang="fr-FR" sz="1600" i="1" dirty="0" smtClean="0"/>
              <a:t>A certaines questions, le taux de «  non répondu » est important mais il doit être relativisé par rapport aux effectifs fréquentant l’accueil concerné.</a:t>
            </a:r>
          </a:p>
          <a:p>
            <a:pPr algn="just"/>
            <a:r>
              <a:rPr lang="fr-FR" sz="1600" i="1" dirty="0" smtClean="0"/>
              <a:t>Les accueils les plus fréquentés sont: la restauration et les NAP</a:t>
            </a:r>
            <a:endParaRPr lang="fr-FR" sz="1600" i="1" dirty="0"/>
          </a:p>
          <a:p>
            <a:pPr algn="just"/>
            <a:endParaRPr lang="fr-FR" sz="1600" i="1" dirty="0" smtClean="0"/>
          </a:p>
          <a:p>
            <a:pPr algn="just"/>
            <a:endParaRPr lang="fr-FR" sz="1600" i="1" dirty="0"/>
          </a:p>
          <a:p>
            <a:pPr algn="just"/>
            <a:endParaRPr lang="fr-FR" sz="1600" i="1" dirty="0" smtClean="0"/>
          </a:p>
          <a:p>
            <a:pPr algn="just"/>
            <a:endParaRPr lang="fr-FR" sz="1600" i="1" dirty="0"/>
          </a:p>
        </p:txBody>
      </p:sp>
    </p:spTree>
    <p:extLst>
      <p:ext uri="{BB962C8B-B14F-4D97-AF65-F5344CB8AC3E}">
        <p14:creationId xmlns:p14="http://schemas.microsoft.com/office/powerpoint/2010/main" val="25194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568952" cy="861774"/>
          </a:xfrm>
          <a:prstGeom prst="rect">
            <a:avLst/>
          </a:prstGeom>
          <a:noFill/>
        </p:spPr>
        <p:txBody>
          <a:bodyPr wrap="square" rtlCol="0">
            <a:spAutoFit/>
          </a:bodyPr>
          <a:lstStyle/>
          <a:p>
            <a:r>
              <a:rPr lang="fr-FR" dirty="0" smtClean="0"/>
              <a:t>1 – que pensez-vous des modalités d’inscription, réservation, annulation actuellement pratiquées?</a:t>
            </a:r>
          </a:p>
          <a:p>
            <a:r>
              <a:rPr lang="fr-FR" sz="1400" u="sng" dirty="0" smtClean="0"/>
              <a:t>Sur la base de 96 questionnaires</a:t>
            </a:r>
            <a:endParaRPr lang="fr-FR" sz="1400" u="sng" dirty="0"/>
          </a:p>
        </p:txBody>
      </p:sp>
      <p:graphicFrame>
        <p:nvGraphicFramePr>
          <p:cNvPr id="4" name="Tableau 3"/>
          <p:cNvGraphicFramePr>
            <a:graphicFrameLocks noGrp="1"/>
          </p:cNvGraphicFramePr>
          <p:nvPr>
            <p:extLst>
              <p:ext uri="{D42A27DB-BD31-4B8C-83A1-F6EECF244321}">
                <p14:modId xmlns:p14="http://schemas.microsoft.com/office/powerpoint/2010/main" val="1834133289"/>
              </p:ext>
            </p:extLst>
          </p:nvPr>
        </p:nvGraphicFramePr>
        <p:xfrm>
          <a:off x="559024" y="1227222"/>
          <a:ext cx="5813176" cy="5338946"/>
        </p:xfrm>
        <a:graphic>
          <a:graphicData uri="http://schemas.openxmlformats.org/drawingml/2006/table">
            <a:tbl>
              <a:tblPr>
                <a:tableStyleId>{5C22544A-7EE6-4342-B048-85BDC9FD1C3A}</a:tableStyleId>
              </a:tblPr>
              <a:tblGrid>
                <a:gridCol w="1636712"/>
                <a:gridCol w="720080"/>
                <a:gridCol w="864096"/>
                <a:gridCol w="864096"/>
                <a:gridCol w="864096"/>
                <a:gridCol w="864096"/>
              </a:tblGrid>
              <a:tr h="282417">
                <a:tc>
                  <a:txBody>
                    <a:bodyPr/>
                    <a:lstStyle/>
                    <a:p>
                      <a:pPr algn="l" fontAlgn="b"/>
                      <a:r>
                        <a:rPr lang="fr-FR" sz="1600" u="none" strike="noStrike" dirty="0">
                          <a:effectLst/>
                        </a:rPr>
                        <a:t> </a:t>
                      </a:r>
                      <a:endParaRPr lang="fr-FR" sz="1600" b="0" i="0" u="none" strike="noStrike" dirty="0">
                        <a:solidFill>
                          <a:srgbClr val="000000"/>
                        </a:solidFill>
                        <a:effectLst/>
                        <a:latin typeface="Calibri"/>
                      </a:endParaRPr>
                    </a:p>
                  </a:txBody>
                  <a:tcPr marL="8892" marR="8892" marT="8892" marB="0" anchor="b"/>
                </a:tc>
                <a:tc>
                  <a:txBody>
                    <a:bodyPr/>
                    <a:lstStyle/>
                    <a:p>
                      <a:pPr algn="l" fontAlgn="b"/>
                      <a:r>
                        <a:rPr lang="fr-FR" sz="1600" u="none" strike="noStrike">
                          <a:effectLst/>
                        </a:rPr>
                        <a:t>très satisfait</a:t>
                      </a:r>
                      <a:endParaRPr lang="fr-FR" sz="1600" b="0" i="0" u="none" strike="noStrike">
                        <a:solidFill>
                          <a:srgbClr val="000000"/>
                        </a:solidFill>
                        <a:effectLst/>
                        <a:latin typeface="Calibri"/>
                      </a:endParaRPr>
                    </a:p>
                  </a:txBody>
                  <a:tcPr marL="8892" marR="8892" marT="8892" marB="0" anchor="b"/>
                </a:tc>
                <a:tc>
                  <a:txBody>
                    <a:bodyPr/>
                    <a:lstStyle/>
                    <a:p>
                      <a:pPr algn="l" fontAlgn="b"/>
                      <a:r>
                        <a:rPr lang="fr-FR" sz="1600" u="none" strike="noStrike">
                          <a:effectLst/>
                        </a:rPr>
                        <a:t>plûtot satisfait</a:t>
                      </a:r>
                      <a:endParaRPr lang="fr-FR" sz="1600" b="0" i="0" u="none" strike="noStrike">
                        <a:solidFill>
                          <a:srgbClr val="000000"/>
                        </a:solidFill>
                        <a:effectLst/>
                        <a:latin typeface="Calibri"/>
                      </a:endParaRPr>
                    </a:p>
                  </a:txBody>
                  <a:tcPr marL="8892" marR="8892" marT="8892" marB="0" anchor="b"/>
                </a:tc>
                <a:tc>
                  <a:txBody>
                    <a:bodyPr/>
                    <a:lstStyle/>
                    <a:p>
                      <a:pPr algn="l" fontAlgn="b"/>
                      <a:r>
                        <a:rPr lang="fr-FR" sz="1600" u="none" strike="noStrike">
                          <a:effectLst/>
                        </a:rPr>
                        <a:t>plutôt insatisfait</a:t>
                      </a:r>
                      <a:endParaRPr lang="fr-FR" sz="1600" b="0" i="0" u="none" strike="noStrike">
                        <a:solidFill>
                          <a:srgbClr val="000000"/>
                        </a:solidFill>
                        <a:effectLst/>
                        <a:latin typeface="Calibri"/>
                      </a:endParaRPr>
                    </a:p>
                  </a:txBody>
                  <a:tcPr marL="8892" marR="8892" marT="8892" marB="0" anchor="b"/>
                </a:tc>
                <a:tc>
                  <a:txBody>
                    <a:bodyPr/>
                    <a:lstStyle/>
                    <a:p>
                      <a:pPr algn="l" fontAlgn="b"/>
                      <a:r>
                        <a:rPr lang="fr-FR" sz="1600" u="none" strike="noStrike" dirty="0">
                          <a:effectLst/>
                        </a:rPr>
                        <a:t>très insatisfait</a:t>
                      </a:r>
                      <a:endParaRPr lang="fr-FR" sz="1600" b="0" i="0" u="none" strike="noStrike" dirty="0">
                        <a:solidFill>
                          <a:srgbClr val="000000"/>
                        </a:solidFill>
                        <a:effectLst/>
                        <a:latin typeface="Calibri"/>
                      </a:endParaRPr>
                    </a:p>
                  </a:txBody>
                  <a:tcPr marL="8892" marR="8892" marT="8892" marB="0" anchor="b"/>
                </a:tc>
                <a:tc>
                  <a:txBody>
                    <a:bodyPr/>
                    <a:lstStyle/>
                    <a:p>
                      <a:pPr algn="l" fontAlgn="b"/>
                      <a:r>
                        <a:rPr lang="fr-FR" sz="1600" u="none" strike="noStrike">
                          <a:effectLst/>
                        </a:rPr>
                        <a:t>non concerné / non répondu</a:t>
                      </a:r>
                      <a:endParaRPr lang="fr-FR" sz="1600" b="0" i="0" u="none" strike="noStrike">
                        <a:solidFill>
                          <a:srgbClr val="000000"/>
                        </a:solidFill>
                        <a:effectLst/>
                        <a:latin typeface="Calibri"/>
                      </a:endParaRPr>
                    </a:p>
                  </a:txBody>
                  <a:tcPr marL="8892" marR="8892" marT="8892" marB="0" anchor="b"/>
                </a:tc>
              </a:tr>
              <a:tr h="282417">
                <a:tc>
                  <a:txBody>
                    <a:bodyPr/>
                    <a:lstStyle/>
                    <a:p>
                      <a:pPr algn="l" fontAlgn="b"/>
                      <a:r>
                        <a:rPr lang="fr-FR" sz="1600" u="none" strike="noStrike">
                          <a:effectLst/>
                        </a:rPr>
                        <a:t>accueil du matin</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32.29%</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13.54%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52.08%</a:t>
                      </a:r>
                      <a:endParaRPr lang="fr-FR" sz="1600" b="0" i="0" u="none" strike="noStrike" dirty="0">
                        <a:solidFill>
                          <a:srgbClr val="FF0000"/>
                        </a:solidFill>
                        <a:effectLst/>
                        <a:latin typeface="Calibri"/>
                      </a:endParaRPr>
                    </a:p>
                  </a:txBody>
                  <a:tcPr marL="8892" marR="8892" marT="8892" marB="0" anchor="b"/>
                </a:tc>
              </a:tr>
              <a:tr h="555725">
                <a:tc>
                  <a:txBody>
                    <a:bodyPr/>
                    <a:lstStyle/>
                    <a:p>
                      <a:pPr algn="l" fontAlgn="b"/>
                      <a:r>
                        <a:rPr lang="fr-FR" sz="1600" u="none" strike="noStrike">
                          <a:effectLst/>
                        </a:rPr>
                        <a:t>restauration</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36.46%</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37.50%</a:t>
                      </a:r>
                      <a:endParaRPr lang="fr-FR" sz="1600" b="0" i="0" u="none" strike="noStrike" dirty="0">
                        <a:solidFill>
                          <a:srgbClr val="FF0000"/>
                        </a:solidFill>
                        <a:effectLst/>
                        <a:latin typeface="Calibri"/>
                      </a:endParaRPr>
                    </a:p>
                  </a:txBody>
                  <a:tcPr marL="8892" marR="8892" marT="8892" marB="0" anchor="b"/>
                </a:tc>
                <a:tc>
                  <a:txBody>
                    <a:bodyPr/>
                    <a:lstStyle/>
                    <a:p>
                      <a:pPr algn="r" fontAlgn="b"/>
                      <a:r>
                        <a:rPr lang="fr-FR" sz="1600" u="none" strike="noStrike" dirty="0">
                          <a:effectLst/>
                        </a:rPr>
                        <a:t>11.46%</a:t>
                      </a:r>
                      <a:endParaRPr lang="fr-FR" sz="1600" b="0" i="0" u="none" strike="noStrike" dirty="0">
                        <a:solidFill>
                          <a:srgbClr val="000000"/>
                        </a:solidFill>
                        <a:effectLst/>
                        <a:latin typeface="Calibri"/>
                      </a:endParaRPr>
                    </a:p>
                  </a:txBody>
                  <a:tcPr marL="8892" marR="8892" marT="8892" marB="0" anchor="b"/>
                </a:tc>
                <a:tc>
                  <a:txBody>
                    <a:bodyPr/>
                    <a:lstStyle/>
                    <a:p>
                      <a:pPr algn="r" fontAlgn="b"/>
                      <a:r>
                        <a:rPr lang="fr-FR" sz="1600" u="none" strike="noStrike">
                          <a:effectLst/>
                        </a:rPr>
                        <a:t>6.25%</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14.58%</a:t>
                      </a:r>
                      <a:endParaRPr lang="fr-FR" sz="1600" b="0" i="0" u="none" strike="noStrike">
                        <a:solidFill>
                          <a:srgbClr val="000000"/>
                        </a:solidFill>
                        <a:effectLst/>
                        <a:latin typeface="Calibri"/>
                      </a:endParaRPr>
                    </a:p>
                  </a:txBody>
                  <a:tcPr marL="8892" marR="8892" marT="8892" marB="0" anchor="b"/>
                </a:tc>
              </a:tr>
              <a:tr h="501063">
                <a:tc>
                  <a:txBody>
                    <a:bodyPr/>
                    <a:lstStyle/>
                    <a:p>
                      <a:pPr algn="l" fontAlgn="b"/>
                      <a:r>
                        <a:rPr lang="fr-FR" sz="1600" u="none" strike="noStrike">
                          <a:effectLst/>
                        </a:rPr>
                        <a:t>NAP</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45.83%</a:t>
                      </a:r>
                      <a:endParaRPr lang="fr-FR" sz="1600" b="0" i="0" u="none" strike="noStrike" dirty="0">
                        <a:solidFill>
                          <a:srgbClr val="FF0000"/>
                        </a:solidFill>
                        <a:effectLst/>
                        <a:latin typeface="Calibri"/>
                      </a:endParaRPr>
                    </a:p>
                  </a:txBody>
                  <a:tcPr marL="8892" marR="8892" marT="8892" marB="0" anchor="b"/>
                </a:tc>
                <a:tc>
                  <a:txBody>
                    <a:bodyPr/>
                    <a:lstStyle/>
                    <a:p>
                      <a:pPr algn="r" fontAlgn="b"/>
                      <a:r>
                        <a:rPr lang="fr-FR" sz="1600" u="none" strike="noStrike">
                          <a:effectLst/>
                        </a:rPr>
                        <a:t>41.67%</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8.33%</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37.50%</a:t>
                      </a:r>
                      <a:endParaRPr lang="fr-FR" sz="1600" b="0" i="0" u="none" strike="noStrike">
                        <a:solidFill>
                          <a:srgbClr val="000000"/>
                        </a:solidFill>
                        <a:effectLst/>
                        <a:latin typeface="Calibri"/>
                      </a:endParaRPr>
                    </a:p>
                  </a:txBody>
                  <a:tcPr marL="8892" marR="8892" marT="8892" marB="0" anchor="b"/>
                </a:tc>
              </a:tr>
              <a:tr h="692378">
                <a:tc>
                  <a:txBody>
                    <a:bodyPr/>
                    <a:lstStyle/>
                    <a:p>
                      <a:pPr algn="l" fontAlgn="b"/>
                      <a:r>
                        <a:rPr lang="fr-FR" sz="1600" u="none" strike="noStrike">
                          <a:effectLst/>
                        </a:rPr>
                        <a:t>Etude du soir</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16.67%</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25.00%</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2.08%</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55.21%</a:t>
                      </a:r>
                      <a:endParaRPr lang="fr-FR" sz="1600" b="0" i="0" u="none" strike="noStrike" dirty="0">
                        <a:solidFill>
                          <a:srgbClr val="FF0000"/>
                        </a:solidFill>
                        <a:effectLst/>
                        <a:latin typeface="Calibri"/>
                      </a:endParaRPr>
                    </a:p>
                  </a:txBody>
                  <a:tcPr marL="8892" marR="8892" marT="8892" marB="0" anchor="b"/>
                </a:tc>
              </a:tr>
              <a:tr h="555725">
                <a:tc>
                  <a:txBody>
                    <a:bodyPr/>
                    <a:lstStyle/>
                    <a:p>
                      <a:pPr algn="l" fontAlgn="b"/>
                      <a:r>
                        <a:rPr lang="fr-FR" sz="1600" u="none" strike="noStrike">
                          <a:effectLst/>
                        </a:rPr>
                        <a:t>Accueil après étude 18/19h</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15.63%</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16.67%</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65.63%</a:t>
                      </a:r>
                      <a:endParaRPr lang="fr-FR" sz="1600" b="0" i="0" u="none" strike="noStrike" dirty="0">
                        <a:solidFill>
                          <a:srgbClr val="FF0000"/>
                        </a:solidFill>
                        <a:effectLst/>
                        <a:latin typeface="Calibri"/>
                      </a:endParaRPr>
                    </a:p>
                  </a:txBody>
                  <a:tcPr marL="8892" marR="8892" marT="8892" marB="0" anchor="b"/>
                </a:tc>
              </a:tr>
              <a:tr h="692378">
                <a:tc>
                  <a:txBody>
                    <a:bodyPr/>
                    <a:lstStyle/>
                    <a:p>
                      <a:pPr algn="l" fontAlgn="b"/>
                      <a:r>
                        <a:rPr lang="fr-FR" sz="1600" u="none" strike="noStrike">
                          <a:effectLst/>
                        </a:rPr>
                        <a:t>accueil du soir 16h30/19h</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28.13%</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14.58%</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3.13%</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53.13%</a:t>
                      </a:r>
                      <a:endParaRPr lang="fr-FR" sz="1600" b="0" i="0" u="none" strike="noStrike" dirty="0">
                        <a:solidFill>
                          <a:srgbClr val="FF0000"/>
                        </a:solidFill>
                        <a:effectLst/>
                        <a:latin typeface="Calibri"/>
                      </a:endParaRPr>
                    </a:p>
                  </a:txBody>
                  <a:tcPr marL="8892" marR="8892" marT="8892" marB="0" anchor="b"/>
                </a:tc>
              </a:tr>
              <a:tr h="537504">
                <a:tc>
                  <a:txBody>
                    <a:bodyPr/>
                    <a:lstStyle/>
                    <a:p>
                      <a:pPr algn="l" fontAlgn="b"/>
                      <a:r>
                        <a:rPr lang="fr-FR" sz="1600" u="none" strike="noStrike">
                          <a:effectLst/>
                        </a:rPr>
                        <a:t>ALSH mercredi</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18.75%</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11.46%</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3.13%</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0.00%</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66.67%</a:t>
                      </a:r>
                      <a:endParaRPr lang="fr-FR" sz="1600" b="0" i="0" u="none" strike="noStrike" dirty="0">
                        <a:solidFill>
                          <a:srgbClr val="FF0000"/>
                        </a:solidFill>
                        <a:effectLst/>
                        <a:latin typeface="Calibri"/>
                      </a:endParaRPr>
                    </a:p>
                  </a:txBody>
                  <a:tcPr marL="8892" marR="8892" marT="8892" marB="0" anchor="b"/>
                </a:tc>
              </a:tr>
              <a:tr h="537504">
                <a:tc>
                  <a:txBody>
                    <a:bodyPr/>
                    <a:lstStyle/>
                    <a:p>
                      <a:pPr algn="l" fontAlgn="b"/>
                      <a:r>
                        <a:rPr lang="fr-FR" sz="1600" u="none" strike="noStrike">
                          <a:effectLst/>
                        </a:rPr>
                        <a:t>ALSH vacances</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34.38%</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24.24%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0.00%</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a:effectLst/>
                        </a:rPr>
                        <a:t>1.04%</a:t>
                      </a:r>
                      <a:endParaRPr lang="fr-FR" sz="1600" b="0" i="0" u="none" strike="noStrike">
                        <a:solidFill>
                          <a:srgbClr val="000000"/>
                        </a:solidFill>
                        <a:effectLst/>
                        <a:latin typeface="Calibri"/>
                      </a:endParaRPr>
                    </a:p>
                  </a:txBody>
                  <a:tcPr marL="8892" marR="8892" marT="8892" marB="0" anchor="b"/>
                </a:tc>
                <a:tc>
                  <a:txBody>
                    <a:bodyPr/>
                    <a:lstStyle/>
                    <a:p>
                      <a:pPr algn="r" fontAlgn="b"/>
                      <a:r>
                        <a:rPr lang="fr-FR" sz="1600" u="none" strike="noStrike" dirty="0">
                          <a:solidFill>
                            <a:srgbClr val="FF0000"/>
                          </a:solidFill>
                          <a:effectLst/>
                        </a:rPr>
                        <a:t>56.25%</a:t>
                      </a:r>
                      <a:endParaRPr lang="fr-FR" sz="1600" b="0" i="0" u="none" strike="noStrike" dirty="0">
                        <a:solidFill>
                          <a:srgbClr val="FF0000"/>
                        </a:solidFill>
                        <a:effectLst/>
                        <a:latin typeface="Calibri"/>
                      </a:endParaRPr>
                    </a:p>
                  </a:txBody>
                  <a:tcPr marL="8892" marR="8892" marT="8892" marB="0" anchor="b"/>
                </a:tc>
              </a:tr>
            </a:tbl>
          </a:graphicData>
        </a:graphic>
      </p:graphicFrame>
      <p:sp>
        <p:nvSpPr>
          <p:cNvPr id="7" name="ZoneTexte 6"/>
          <p:cNvSpPr txBox="1"/>
          <p:nvPr/>
        </p:nvSpPr>
        <p:spPr>
          <a:xfrm>
            <a:off x="6660232" y="1268760"/>
            <a:ext cx="1944216" cy="5262979"/>
          </a:xfrm>
          <a:prstGeom prst="rect">
            <a:avLst/>
          </a:prstGeom>
          <a:noFill/>
        </p:spPr>
        <p:txBody>
          <a:bodyPr wrap="square" rtlCol="0">
            <a:spAutoFit/>
          </a:bodyPr>
          <a:lstStyle/>
          <a:p>
            <a:r>
              <a:rPr lang="fr-FR" sz="1600" dirty="0" smtClean="0"/>
              <a:t>Peu de réponses – mais à rapporter au taux de fréquentation de la structure -  </a:t>
            </a:r>
          </a:p>
          <a:p>
            <a:r>
              <a:rPr lang="fr-FR" sz="1600" dirty="0" smtClean="0"/>
              <a:t>Pour les 2 services les plus fréquentés: restauration et NAP, le taux de réponses est satisfaisant. La majorité est satisfaite.</a:t>
            </a:r>
          </a:p>
          <a:p>
            <a:endParaRPr lang="fr-FR" sz="1600" dirty="0"/>
          </a:p>
          <a:p>
            <a:r>
              <a:rPr lang="fr-FR" sz="1600" dirty="0" smtClean="0"/>
              <a:t>Toutefois, 24 observations formulées.</a:t>
            </a:r>
          </a:p>
          <a:p>
            <a:endParaRPr lang="fr-FR" sz="1600" dirty="0"/>
          </a:p>
          <a:p>
            <a:r>
              <a:rPr lang="fr-FR" sz="1600" dirty="0" smtClean="0"/>
              <a:t>Et 5 familles ont déclaré ne pas connaître ces modalités</a:t>
            </a:r>
            <a:endParaRPr lang="fr-FR" sz="1600" dirty="0"/>
          </a:p>
        </p:txBody>
      </p:sp>
    </p:spTree>
    <p:extLst>
      <p:ext uri="{BB962C8B-B14F-4D97-AF65-F5344CB8AC3E}">
        <p14:creationId xmlns:p14="http://schemas.microsoft.com/office/powerpoint/2010/main" val="123554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28035960"/>
              </p:ext>
            </p:extLst>
          </p:nvPr>
        </p:nvGraphicFramePr>
        <p:xfrm>
          <a:off x="237524" y="332656"/>
          <a:ext cx="878497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234143" y="4365104"/>
            <a:ext cx="8496944" cy="1569660"/>
          </a:xfrm>
          <a:prstGeom prst="rect">
            <a:avLst/>
          </a:prstGeom>
          <a:noFill/>
        </p:spPr>
        <p:txBody>
          <a:bodyPr wrap="square" rtlCol="0">
            <a:spAutoFit/>
          </a:bodyPr>
          <a:lstStyle/>
          <a:p>
            <a:pPr algn="just"/>
            <a:r>
              <a:rPr lang="fr-FR" sz="1600" i="1" u="sng" dirty="0" smtClean="0"/>
              <a:t>Les observations:</a:t>
            </a:r>
          </a:p>
          <a:p>
            <a:pPr algn="just"/>
            <a:r>
              <a:rPr lang="fr-FR" sz="1600" dirty="0" smtClean="0"/>
              <a:t>1 pour l’accueil du matin ( manque de souplesse), 9 pour la restauration ( 8 annulations trop contraignantes, 1 menu pas toujours bon), 8 pour les NAP ( 7 trop de jeux libres, 1 souhaiterait inscrire l’enfant et choisir les activités), 1 pour l’accueil du soir ( annulation trop compliquée, 4 pour le centre de loisirs ( 2 pour les annulations compliquées, 1 demande à gérer le tout sur internet, l’autre trouve que l’utilisation du portail famille pour s’inscrire est une bonne chose)</a:t>
            </a:r>
            <a:endParaRPr lang="fr-FR" sz="1600" dirty="0"/>
          </a:p>
        </p:txBody>
      </p:sp>
    </p:spTree>
    <p:extLst>
      <p:ext uri="{BB962C8B-B14F-4D97-AF65-F5344CB8AC3E}">
        <p14:creationId xmlns:p14="http://schemas.microsoft.com/office/powerpoint/2010/main" val="2943632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p:nvPr>
        </p:nvSpPr>
        <p:spPr>
          <a:xfrm>
            <a:off x="467544" y="332656"/>
            <a:ext cx="8229600" cy="338554"/>
          </a:xfrm>
          <a:prstGeom prst="rect">
            <a:avLst/>
          </a:prstGeom>
          <a:noFill/>
        </p:spPr>
        <p:txBody>
          <a:bodyPr wrap="square" rtlCol="0">
            <a:spAutoFit/>
          </a:bodyPr>
          <a:lstStyle/>
          <a:p>
            <a:pPr algn="l"/>
            <a:r>
              <a:rPr lang="fr-FR" sz="1600" dirty="0" smtClean="0"/>
              <a:t>2- Que pensez-vous des tarifs pratiqués?</a:t>
            </a:r>
            <a:endParaRPr lang="fr-FR" sz="1600" dirty="0"/>
          </a:p>
        </p:txBody>
      </p:sp>
      <p:graphicFrame>
        <p:nvGraphicFramePr>
          <p:cNvPr id="7" name="Tableau 6"/>
          <p:cNvGraphicFramePr>
            <a:graphicFrameLocks noGrp="1"/>
          </p:cNvGraphicFramePr>
          <p:nvPr>
            <p:extLst>
              <p:ext uri="{D42A27DB-BD31-4B8C-83A1-F6EECF244321}">
                <p14:modId xmlns:p14="http://schemas.microsoft.com/office/powerpoint/2010/main" val="2627691426"/>
              </p:ext>
            </p:extLst>
          </p:nvPr>
        </p:nvGraphicFramePr>
        <p:xfrm>
          <a:off x="539550" y="980729"/>
          <a:ext cx="7560841" cy="4783954"/>
        </p:xfrm>
        <a:graphic>
          <a:graphicData uri="http://schemas.openxmlformats.org/drawingml/2006/table">
            <a:tbl>
              <a:tblPr>
                <a:tableStyleId>{5C22544A-7EE6-4342-B048-85BDC9FD1C3A}</a:tableStyleId>
              </a:tblPr>
              <a:tblGrid>
                <a:gridCol w="983524"/>
                <a:gridCol w="885171"/>
                <a:gridCol w="774526"/>
                <a:gridCol w="983524"/>
                <a:gridCol w="983524"/>
                <a:gridCol w="983524"/>
                <a:gridCol w="983524"/>
                <a:gridCol w="983524"/>
              </a:tblGrid>
              <a:tr h="343802">
                <a:tc>
                  <a:txBody>
                    <a:bodyPr/>
                    <a:lstStyle/>
                    <a:p>
                      <a:pPr algn="l" fontAlgn="b"/>
                      <a:r>
                        <a:rPr lang="fr-FR" sz="1200" u="none" strike="noStrike" dirty="0">
                          <a:effectLst/>
                        </a:rPr>
                        <a:t> </a:t>
                      </a:r>
                      <a:endParaRPr lang="fr-FR" sz="1200" b="0" i="0" u="none" strike="noStrike" dirty="0">
                        <a:solidFill>
                          <a:srgbClr val="000000"/>
                        </a:solidFill>
                        <a:effectLst/>
                        <a:latin typeface="Calibri"/>
                      </a:endParaRPr>
                    </a:p>
                  </a:txBody>
                  <a:tcPr marL="9469" marR="9469" marT="9469" marB="0" anchor="b"/>
                </a:tc>
                <a:tc>
                  <a:txBody>
                    <a:bodyPr/>
                    <a:lstStyle/>
                    <a:p>
                      <a:pPr algn="l" fontAlgn="b"/>
                      <a:r>
                        <a:rPr lang="fr-FR" sz="1200" u="none" strike="noStrike">
                          <a:effectLst/>
                        </a:rPr>
                        <a:t>très satisfait</a:t>
                      </a:r>
                      <a:endParaRPr lang="fr-FR" sz="1200" b="0" i="0" u="none" strike="noStrike">
                        <a:solidFill>
                          <a:srgbClr val="000000"/>
                        </a:solidFill>
                        <a:effectLst/>
                        <a:latin typeface="Calibri"/>
                      </a:endParaRPr>
                    </a:p>
                  </a:txBody>
                  <a:tcPr marL="9469" marR="9469" marT="9469" marB="0" anchor="b"/>
                </a:tc>
                <a:tc>
                  <a:txBody>
                    <a:bodyPr/>
                    <a:lstStyle/>
                    <a:p>
                      <a:pPr algn="l" fontAlgn="b"/>
                      <a:r>
                        <a:rPr lang="fr-FR" sz="1200" u="none" strike="noStrike">
                          <a:effectLst/>
                        </a:rPr>
                        <a:t>plûtot satisfait</a:t>
                      </a:r>
                      <a:endParaRPr lang="fr-FR" sz="1200" b="0" i="0" u="none" strike="noStrike">
                        <a:solidFill>
                          <a:srgbClr val="000000"/>
                        </a:solidFill>
                        <a:effectLst/>
                        <a:latin typeface="Calibri"/>
                      </a:endParaRPr>
                    </a:p>
                  </a:txBody>
                  <a:tcPr marL="9469" marR="9469" marT="9469" marB="0" anchor="b"/>
                </a:tc>
                <a:tc>
                  <a:txBody>
                    <a:bodyPr/>
                    <a:lstStyle/>
                    <a:p>
                      <a:pPr algn="l" fontAlgn="b"/>
                      <a:r>
                        <a:rPr lang="fr-FR" sz="1200" u="none" strike="noStrike" dirty="0">
                          <a:solidFill>
                            <a:srgbClr val="FF0000"/>
                          </a:solidFill>
                          <a:effectLst/>
                        </a:rPr>
                        <a:t>satisfaction</a:t>
                      </a:r>
                      <a:endParaRPr lang="fr-FR" sz="1200" b="0" i="0" u="none" strike="noStrike" dirty="0">
                        <a:solidFill>
                          <a:srgbClr val="FF0000"/>
                        </a:solidFill>
                        <a:effectLst/>
                        <a:latin typeface="Calibri"/>
                      </a:endParaRPr>
                    </a:p>
                  </a:txBody>
                  <a:tcPr marL="9469" marR="9469" marT="9469" marB="0" anchor="b"/>
                </a:tc>
                <a:tc>
                  <a:txBody>
                    <a:bodyPr/>
                    <a:lstStyle/>
                    <a:p>
                      <a:pPr algn="l" fontAlgn="b"/>
                      <a:r>
                        <a:rPr lang="fr-FR" sz="1200" u="none" strike="noStrike">
                          <a:effectLst/>
                        </a:rPr>
                        <a:t>plutôt insatisfait</a:t>
                      </a:r>
                      <a:endParaRPr lang="fr-FR" sz="1200" b="0" i="0" u="none" strike="noStrike">
                        <a:solidFill>
                          <a:srgbClr val="000000"/>
                        </a:solidFill>
                        <a:effectLst/>
                        <a:latin typeface="Calibri"/>
                      </a:endParaRPr>
                    </a:p>
                  </a:txBody>
                  <a:tcPr marL="9469" marR="9469" marT="9469" marB="0" anchor="b"/>
                </a:tc>
                <a:tc>
                  <a:txBody>
                    <a:bodyPr/>
                    <a:lstStyle/>
                    <a:p>
                      <a:pPr algn="l" fontAlgn="b"/>
                      <a:r>
                        <a:rPr lang="fr-FR" sz="1200" u="none" strike="noStrike">
                          <a:effectLst/>
                        </a:rPr>
                        <a:t>très insatisfait</a:t>
                      </a:r>
                      <a:endParaRPr lang="fr-FR" sz="1200" b="0" i="0" u="none" strike="noStrike">
                        <a:solidFill>
                          <a:srgbClr val="000000"/>
                        </a:solidFill>
                        <a:effectLst/>
                        <a:latin typeface="Calibri"/>
                      </a:endParaRPr>
                    </a:p>
                  </a:txBody>
                  <a:tcPr marL="9469" marR="9469" marT="9469" marB="0" anchor="b"/>
                </a:tc>
                <a:tc>
                  <a:txBody>
                    <a:bodyPr/>
                    <a:lstStyle/>
                    <a:p>
                      <a:pPr algn="l" fontAlgn="b"/>
                      <a:r>
                        <a:rPr lang="fr-FR" sz="1200" u="none" strike="noStrike" dirty="0">
                          <a:solidFill>
                            <a:srgbClr val="FF0000"/>
                          </a:solidFill>
                          <a:effectLst/>
                        </a:rPr>
                        <a:t>insatisfaction</a:t>
                      </a:r>
                      <a:endParaRPr lang="fr-FR" sz="1200" b="0" i="0" u="none" strike="noStrike" dirty="0">
                        <a:solidFill>
                          <a:srgbClr val="FF0000"/>
                        </a:solidFill>
                        <a:effectLst/>
                        <a:latin typeface="Calibri"/>
                      </a:endParaRPr>
                    </a:p>
                  </a:txBody>
                  <a:tcPr marL="9469" marR="9469" marT="9469" marB="0" anchor="b"/>
                </a:tc>
                <a:tc>
                  <a:txBody>
                    <a:bodyPr/>
                    <a:lstStyle/>
                    <a:p>
                      <a:pPr algn="l" fontAlgn="b"/>
                      <a:r>
                        <a:rPr lang="fr-FR" sz="1200" u="none" strike="noStrike">
                          <a:effectLst/>
                        </a:rPr>
                        <a:t>non concerné / non répondu</a:t>
                      </a:r>
                      <a:endParaRPr lang="fr-FR" sz="1200" b="0" i="0" u="none" strike="noStrike">
                        <a:solidFill>
                          <a:srgbClr val="000000"/>
                        </a:solidFill>
                        <a:effectLst/>
                        <a:latin typeface="Calibri"/>
                      </a:endParaRPr>
                    </a:p>
                  </a:txBody>
                  <a:tcPr marL="9469" marR="9469" marT="9469" marB="0" anchor="b"/>
                </a:tc>
              </a:tr>
              <a:tr h="601638">
                <a:tc>
                  <a:txBody>
                    <a:bodyPr/>
                    <a:lstStyle/>
                    <a:p>
                      <a:pPr algn="l" fontAlgn="b"/>
                      <a:r>
                        <a:rPr lang="fr-FR" sz="1200" u="none" strike="noStrike">
                          <a:effectLst/>
                        </a:rPr>
                        <a:t>accueil du matin</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8.33%</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22.92%</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31.25%</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10.42%</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10.42%</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20.83%</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57.29%</a:t>
                      </a:r>
                      <a:endParaRPr lang="fr-FR" sz="1200" b="0" i="0" u="none" strike="noStrike">
                        <a:solidFill>
                          <a:srgbClr val="000000"/>
                        </a:solidFill>
                        <a:effectLst/>
                        <a:latin typeface="Calibri"/>
                      </a:endParaRPr>
                    </a:p>
                  </a:txBody>
                  <a:tcPr marL="9469" marR="9469" marT="9469" marB="0" anchor="b"/>
                </a:tc>
              </a:tr>
              <a:tr h="542461">
                <a:tc>
                  <a:txBody>
                    <a:bodyPr/>
                    <a:lstStyle/>
                    <a:p>
                      <a:pPr algn="l" fontAlgn="b"/>
                      <a:r>
                        <a:rPr lang="fr-FR" sz="1200" u="none" strike="noStrike">
                          <a:effectLst/>
                        </a:rPr>
                        <a:t>restauration</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4.17%</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52.08%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56.25%</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26.04%</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5.21%</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31.25%</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12.50%</a:t>
                      </a:r>
                      <a:endParaRPr lang="fr-FR" sz="1200" b="0" i="0" u="none" strike="noStrike">
                        <a:solidFill>
                          <a:srgbClr val="000000"/>
                        </a:solidFill>
                        <a:effectLst/>
                        <a:latin typeface="Calibri"/>
                      </a:endParaRPr>
                    </a:p>
                  </a:txBody>
                  <a:tcPr marL="9469" marR="9469" marT="9469" marB="0" anchor="b"/>
                </a:tc>
              </a:tr>
              <a:tr h="749582">
                <a:tc>
                  <a:txBody>
                    <a:bodyPr/>
                    <a:lstStyle/>
                    <a:p>
                      <a:pPr algn="l" fontAlgn="b"/>
                      <a:r>
                        <a:rPr lang="fr-FR" sz="1200" u="none" strike="noStrike">
                          <a:effectLst/>
                        </a:rPr>
                        <a:t>Etude du soir</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4.17%</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30.21%</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34.38%</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9.38%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1.04%</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10.42%</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55.21%</a:t>
                      </a:r>
                      <a:endParaRPr lang="fr-FR" sz="1200" b="0" i="0" u="none" strike="noStrike">
                        <a:solidFill>
                          <a:srgbClr val="000000"/>
                        </a:solidFill>
                        <a:effectLst/>
                        <a:latin typeface="Calibri"/>
                      </a:endParaRPr>
                    </a:p>
                  </a:txBody>
                  <a:tcPr marL="9469" marR="9469" marT="9469" marB="0" anchor="b"/>
                </a:tc>
              </a:tr>
              <a:tr h="601638">
                <a:tc>
                  <a:txBody>
                    <a:bodyPr/>
                    <a:lstStyle/>
                    <a:p>
                      <a:pPr algn="l" fontAlgn="b"/>
                      <a:r>
                        <a:rPr lang="fr-FR" sz="1200" u="none" strike="noStrike">
                          <a:effectLst/>
                        </a:rPr>
                        <a:t>Accueil après étude 18/19h</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4.17%</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25.00%</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29.17%</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4.17%</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1.04%</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5.21%</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65.63%</a:t>
                      </a:r>
                      <a:endParaRPr lang="fr-FR" sz="1200" b="0" i="0" u="none" strike="noStrike">
                        <a:solidFill>
                          <a:srgbClr val="000000"/>
                        </a:solidFill>
                        <a:effectLst/>
                        <a:latin typeface="Calibri"/>
                      </a:endParaRPr>
                    </a:p>
                  </a:txBody>
                  <a:tcPr marL="9469" marR="9469" marT="9469" marB="0" anchor="b"/>
                </a:tc>
              </a:tr>
              <a:tr h="749582">
                <a:tc>
                  <a:txBody>
                    <a:bodyPr/>
                    <a:lstStyle/>
                    <a:p>
                      <a:pPr algn="l" fontAlgn="b"/>
                      <a:r>
                        <a:rPr lang="fr-FR" sz="1200" u="none" strike="noStrike">
                          <a:effectLst/>
                        </a:rPr>
                        <a:t>accueil du soir 16h30/19h</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6.25%</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27.08%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33.33%</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9.38%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2.08%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11.46%</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55.21%</a:t>
                      </a:r>
                      <a:endParaRPr lang="fr-FR" sz="1200" b="0" i="0" u="none" strike="noStrike">
                        <a:solidFill>
                          <a:srgbClr val="000000"/>
                        </a:solidFill>
                        <a:effectLst/>
                        <a:latin typeface="Calibri"/>
                      </a:endParaRPr>
                    </a:p>
                  </a:txBody>
                  <a:tcPr marL="9469" marR="9469" marT="9469" marB="0" anchor="b"/>
                </a:tc>
              </a:tr>
              <a:tr h="581912">
                <a:tc>
                  <a:txBody>
                    <a:bodyPr/>
                    <a:lstStyle/>
                    <a:p>
                      <a:pPr algn="l" fontAlgn="b"/>
                      <a:r>
                        <a:rPr lang="fr-FR" sz="1200" u="none" strike="noStrike">
                          <a:effectLst/>
                        </a:rPr>
                        <a:t>ALSH mercredi</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4.17%</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25.00%</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29.17%</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5.21%</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2.08%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7.29%</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63.54%</a:t>
                      </a:r>
                      <a:endParaRPr lang="fr-FR" sz="1200" b="0" i="0" u="none" strike="noStrike">
                        <a:solidFill>
                          <a:srgbClr val="000000"/>
                        </a:solidFill>
                        <a:effectLst/>
                        <a:latin typeface="Calibri"/>
                      </a:endParaRPr>
                    </a:p>
                  </a:txBody>
                  <a:tcPr marL="9469" marR="9469" marT="9469" marB="0" anchor="b"/>
                </a:tc>
              </a:tr>
              <a:tr h="581912">
                <a:tc>
                  <a:txBody>
                    <a:bodyPr/>
                    <a:lstStyle/>
                    <a:p>
                      <a:pPr algn="l" fontAlgn="b"/>
                      <a:r>
                        <a:rPr lang="fr-FR" sz="1200" u="none" strike="noStrike">
                          <a:effectLst/>
                        </a:rPr>
                        <a:t>ALSH vacances</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effectLst/>
                        </a:rPr>
                        <a:t>8.33%</a:t>
                      </a:r>
                      <a:endParaRPr lang="fr-FR" sz="1200" b="0" i="0" u="none" strike="noStrike" dirty="0">
                        <a:solidFill>
                          <a:srgbClr val="000000"/>
                        </a:solidFill>
                        <a:effectLst/>
                        <a:latin typeface="Calibri"/>
                      </a:endParaRPr>
                    </a:p>
                  </a:txBody>
                  <a:tcPr marL="9469" marR="9469" marT="9469" marB="0" anchor="b"/>
                </a:tc>
                <a:tc>
                  <a:txBody>
                    <a:bodyPr/>
                    <a:lstStyle/>
                    <a:p>
                      <a:pPr algn="r" fontAlgn="b"/>
                      <a:r>
                        <a:rPr lang="fr-FR" sz="1200" u="none" strike="noStrike">
                          <a:effectLst/>
                        </a:rPr>
                        <a:t>27.08%</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35.42%</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a:effectLst/>
                        </a:rPr>
                        <a:t>6.25%</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a:effectLst/>
                        </a:rPr>
                        <a:t>3.13%</a:t>
                      </a:r>
                      <a:endParaRPr lang="fr-FR" sz="1200" b="0" i="0" u="none" strike="noStrike">
                        <a:solidFill>
                          <a:srgbClr val="000000"/>
                        </a:solidFill>
                        <a:effectLst/>
                        <a:latin typeface="Calibri"/>
                      </a:endParaRPr>
                    </a:p>
                  </a:txBody>
                  <a:tcPr marL="9469" marR="9469" marT="9469" marB="0" anchor="b"/>
                </a:tc>
                <a:tc>
                  <a:txBody>
                    <a:bodyPr/>
                    <a:lstStyle/>
                    <a:p>
                      <a:pPr algn="r" fontAlgn="b"/>
                      <a:r>
                        <a:rPr lang="fr-FR" sz="1200" u="none" strike="noStrike" dirty="0">
                          <a:solidFill>
                            <a:srgbClr val="FF0000"/>
                          </a:solidFill>
                          <a:effectLst/>
                        </a:rPr>
                        <a:t>9.38%</a:t>
                      </a:r>
                      <a:endParaRPr lang="fr-FR" sz="1200" b="0" i="0" u="none" strike="noStrike" dirty="0">
                        <a:solidFill>
                          <a:srgbClr val="FF0000"/>
                        </a:solidFill>
                        <a:effectLst/>
                        <a:latin typeface="Calibri"/>
                      </a:endParaRPr>
                    </a:p>
                  </a:txBody>
                  <a:tcPr marL="9469" marR="9469" marT="9469" marB="0" anchor="b"/>
                </a:tc>
                <a:tc>
                  <a:txBody>
                    <a:bodyPr/>
                    <a:lstStyle/>
                    <a:p>
                      <a:pPr algn="r" fontAlgn="b"/>
                      <a:r>
                        <a:rPr lang="fr-FR" sz="1200" u="none" strike="noStrike" dirty="0">
                          <a:effectLst/>
                        </a:rPr>
                        <a:t>55.21%</a:t>
                      </a:r>
                      <a:endParaRPr lang="fr-FR" sz="1200" b="0" i="0" u="none" strike="noStrike" dirty="0">
                        <a:solidFill>
                          <a:srgbClr val="000000"/>
                        </a:solidFill>
                        <a:effectLst/>
                        <a:latin typeface="Calibri"/>
                      </a:endParaRPr>
                    </a:p>
                  </a:txBody>
                  <a:tcPr marL="9469" marR="9469" marT="9469" marB="0" anchor="b"/>
                </a:tc>
              </a:tr>
            </a:tbl>
          </a:graphicData>
        </a:graphic>
      </p:graphicFrame>
      <p:sp>
        <p:nvSpPr>
          <p:cNvPr id="8" name="ZoneTexte 7"/>
          <p:cNvSpPr txBox="1"/>
          <p:nvPr/>
        </p:nvSpPr>
        <p:spPr>
          <a:xfrm>
            <a:off x="467544" y="6093296"/>
            <a:ext cx="8208912" cy="307777"/>
          </a:xfrm>
          <a:prstGeom prst="rect">
            <a:avLst/>
          </a:prstGeom>
          <a:noFill/>
        </p:spPr>
        <p:txBody>
          <a:bodyPr wrap="square" rtlCol="0">
            <a:spAutoFit/>
          </a:bodyPr>
          <a:lstStyle/>
          <a:p>
            <a:r>
              <a:rPr lang="fr-FR" sz="1400" b="1" i="1" dirty="0" smtClean="0"/>
              <a:t>.</a:t>
            </a:r>
            <a:endParaRPr lang="fr-FR" sz="1400" dirty="0"/>
          </a:p>
        </p:txBody>
      </p:sp>
    </p:spTree>
    <p:extLst>
      <p:ext uri="{BB962C8B-B14F-4D97-AF65-F5344CB8AC3E}">
        <p14:creationId xmlns:p14="http://schemas.microsoft.com/office/powerpoint/2010/main" val="427371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32656"/>
            <a:ext cx="8352928" cy="923330"/>
          </a:xfrm>
          <a:prstGeom prst="rect">
            <a:avLst/>
          </a:prstGeom>
          <a:noFill/>
        </p:spPr>
        <p:txBody>
          <a:bodyPr wrap="square" rtlCol="0">
            <a:spAutoFit/>
          </a:bodyPr>
          <a:lstStyle/>
          <a:p>
            <a:pPr algn="just"/>
            <a:r>
              <a:rPr lang="fr-FR" dirty="0" smtClean="0"/>
              <a:t>Constat identique à celui de la 1ere question: taux important de « non réponse ». Globalement, les tarifs ne semblent pas être un frein à la fréquentation des accueils. Toutefois, sur la restauration, à noter 56 % de satisfaits et 31% d’insatisfaits… </a:t>
            </a:r>
            <a:endParaRPr lang="fr-FR" dirty="0"/>
          </a:p>
        </p:txBody>
      </p:sp>
      <p:sp>
        <p:nvSpPr>
          <p:cNvPr id="6" name="ZoneTexte 5"/>
          <p:cNvSpPr txBox="1"/>
          <p:nvPr/>
        </p:nvSpPr>
        <p:spPr>
          <a:xfrm>
            <a:off x="395536" y="1628800"/>
            <a:ext cx="8208912" cy="646331"/>
          </a:xfrm>
          <a:prstGeom prst="rect">
            <a:avLst/>
          </a:prstGeom>
          <a:noFill/>
        </p:spPr>
        <p:txBody>
          <a:bodyPr wrap="square" rtlCol="0">
            <a:spAutoFit/>
          </a:bodyPr>
          <a:lstStyle/>
          <a:p>
            <a:r>
              <a:rPr lang="fr-FR" b="1" dirty="0" smtClean="0"/>
              <a:t>Sur le sujet des tarifs, une question subsidiaire destinée à évaluer la connaissance du dispositif du quotient familial était posée : </a:t>
            </a:r>
            <a:endParaRPr lang="fr-FR" b="1" dirty="0"/>
          </a:p>
        </p:txBody>
      </p:sp>
      <p:graphicFrame>
        <p:nvGraphicFramePr>
          <p:cNvPr id="8" name="Graphique 7"/>
          <p:cNvGraphicFramePr>
            <a:graphicFrameLocks/>
          </p:cNvGraphicFramePr>
          <p:nvPr>
            <p:extLst>
              <p:ext uri="{D42A27DB-BD31-4B8C-83A1-F6EECF244321}">
                <p14:modId xmlns:p14="http://schemas.microsoft.com/office/powerpoint/2010/main" val="1325192036"/>
              </p:ext>
            </p:extLst>
          </p:nvPr>
        </p:nvGraphicFramePr>
        <p:xfrm>
          <a:off x="428328" y="2780861"/>
          <a:ext cx="3719513" cy="2592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extLst>
              <p:ext uri="{D42A27DB-BD31-4B8C-83A1-F6EECF244321}">
                <p14:modId xmlns:p14="http://schemas.microsoft.com/office/powerpoint/2010/main" val="2888096782"/>
              </p:ext>
            </p:extLst>
          </p:nvPr>
        </p:nvGraphicFramePr>
        <p:xfrm>
          <a:off x="4414529" y="2875195"/>
          <a:ext cx="3624263" cy="2182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p:cNvSpPr txBox="1"/>
          <p:nvPr/>
        </p:nvSpPr>
        <p:spPr>
          <a:xfrm>
            <a:off x="395536" y="2564904"/>
            <a:ext cx="2880320" cy="307777"/>
          </a:xfrm>
          <a:prstGeom prst="rect">
            <a:avLst/>
          </a:prstGeom>
          <a:noFill/>
        </p:spPr>
        <p:txBody>
          <a:bodyPr wrap="square" rtlCol="0">
            <a:spAutoFit/>
          </a:bodyPr>
          <a:lstStyle/>
          <a:p>
            <a:r>
              <a:rPr lang="fr-FR" sz="1400" u="sng" dirty="0" smtClean="0"/>
              <a:t>Familles connaissant le dispositif</a:t>
            </a:r>
            <a:endParaRPr lang="fr-FR" sz="1400" u="sng" dirty="0"/>
          </a:p>
        </p:txBody>
      </p:sp>
      <p:sp>
        <p:nvSpPr>
          <p:cNvPr id="12" name="ZoneTexte 11"/>
          <p:cNvSpPr txBox="1"/>
          <p:nvPr/>
        </p:nvSpPr>
        <p:spPr>
          <a:xfrm>
            <a:off x="4427984" y="2564904"/>
            <a:ext cx="4176464" cy="307777"/>
          </a:xfrm>
          <a:prstGeom prst="rect">
            <a:avLst/>
          </a:prstGeom>
          <a:noFill/>
        </p:spPr>
        <p:txBody>
          <a:bodyPr wrap="square" rtlCol="0">
            <a:spAutoFit/>
          </a:bodyPr>
          <a:lstStyle/>
          <a:p>
            <a:r>
              <a:rPr lang="fr-FR" sz="1400" u="sng" dirty="0" smtClean="0"/>
              <a:t>Familles faisant calculer le quotient familial</a:t>
            </a:r>
            <a:endParaRPr lang="fr-FR" sz="1400" u="sng" dirty="0"/>
          </a:p>
        </p:txBody>
      </p:sp>
      <p:sp>
        <p:nvSpPr>
          <p:cNvPr id="13" name="ZoneTexte 12"/>
          <p:cNvSpPr txBox="1"/>
          <p:nvPr/>
        </p:nvSpPr>
        <p:spPr>
          <a:xfrm>
            <a:off x="611560" y="5661248"/>
            <a:ext cx="7992888" cy="646331"/>
          </a:xfrm>
          <a:prstGeom prst="rect">
            <a:avLst/>
          </a:prstGeom>
          <a:noFill/>
        </p:spPr>
        <p:txBody>
          <a:bodyPr wrap="square" rtlCol="0">
            <a:spAutoFit/>
          </a:bodyPr>
          <a:lstStyle/>
          <a:p>
            <a:r>
              <a:rPr lang="fr-FR" b="1" i="1" dirty="0" smtClean="0"/>
              <a:t>1 observation sur ce dispositif: </a:t>
            </a:r>
            <a:r>
              <a:rPr lang="fr-FR" i="1" dirty="0" smtClean="0"/>
              <a:t>les communes voisines ont jusqu’à 10 quotients familiaux, ce qui permet à plus de familles d’en bénéficier. Invitation à y travailler</a:t>
            </a:r>
            <a:endParaRPr lang="fr-FR" i="1" dirty="0"/>
          </a:p>
        </p:txBody>
      </p:sp>
    </p:spTree>
    <p:extLst>
      <p:ext uri="{BB962C8B-B14F-4D97-AF65-F5344CB8AC3E}">
        <p14:creationId xmlns:p14="http://schemas.microsoft.com/office/powerpoint/2010/main" val="2024000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2964</Words>
  <Application>Microsoft Office PowerPoint</Application>
  <PresentationFormat>Affichage à l'écran (4:3)</PresentationFormat>
  <Paragraphs>668</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EVALUATION PEDT  - JUIN 2015   Questionnaire PARENTS</vt:lpstr>
      <vt:lpstr>Questionnaire PARENTS</vt:lpstr>
      <vt:lpstr>Taux de participation à l’enquête</vt:lpstr>
      <vt:lpstr>Taux de couverture Mater/Elem</vt:lpstr>
      <vt:lpstr>Pour une meilleure compréhension des résultats, rappel des effectifs moyens par accueil:</vt:lpstr>
      <vt:lpstr>Présentation PowerPoint</vt:lpstr>
      <vt:lpstr>Présentation PowerPoint</vt:lpstr>
      <vt:lpstr>2- Que pensez-vous des tarifs pratiqués?</vt:lpstr>
      <vt:lpstr>Présentation PowerPoint</vt:lpstr>
      <vt:lpstr>Présentation PowerPoint</vt:lpstr>
      <vt:lpstr>3 – Comment votre enfant est accueilli? Nombre de questionnaires renseignés comprenant au moins 1 enfant de maternelle: 46 Pour l’analyse, prise en compte uniquement des questionnaires «  répondus »  </vt:lpstr>
      <vt:lpstr>Nombre de questionnaires renseignés comprenant au moins 1 enfant d’élémentaire: 67 Pour l’analyse, prise en compte uniquement des questionnaires «  répondus »</vt:lpstr>
      <vt:lpstr>4 – Que pensez-vous des horaires de fonctionnement des accueils municipaux ( Mater)  Nombre de questionnaires renseignés comprenant au moins 1 enfant de maternelle: 46 Pour l’analyse, prise en compte uniquement des questionnaires «  répondus »  </vt:lpstr>
      <vt:lpstr>Nombre de questionnaires renseignés comprenant au moins 1 enfant d’élémentaire: 67 Pour l’analyse, prise en compte uniquement des questionnaires «  répondus »</vt:lpstr>
      <vt:lpstr>5- concernant les accueils périscolaires MATERNELS, comment estimez vous: Nombre de questionnaires renseignés comprenant au moins 1 enfant de maternelle: 46 Pour l’analyse, prise en compte uniquement des questionnaires «  répondus »  </vt:lpstr>
      <vt:lpstr>5- concernant les accueils périscolaires ELEMENTAIRES, comment estimez vous: Nombre de questionnaires renseignés comprenant au moins 1 enfant d’élémentaire: 67 Pour l’analyse, prise ne compte uniquement des questionnaires «  répondus »  </vt:lpstr>
      <vt:lpstr>Présentation PowerPoint</vt:lpstr>
      <vt:lpstr>6 – votre enfant échange-t-il avec vous sur les activités pratiquées? En quels termes?</vt:lpstr>
      <vt:lpstr>7- Inscrivez vous votre enfant au centre de loisirs?</vt:lpstr>
      <vt:lpstr>8 – Concernant le centre de loisirs, comment estimez-vous? Côté MATERNELLE toujours sur la base de 46 questionnaires complétés pour les maternels</vt:lpstr>
      <vt:lpstr>Et côté élémentaire… sur la base des 68 questionnaires complétés</vt:lpstr>
      <vt:lpstr>9 – pour les familles fréquentant le centre de loisirs et constatant que les effectifs du centre de loisirs restent faibles, seriez vous favorable à un regroupement avec un centre de loisirs d’une commune voisine?</vt:lpstr>
      <vt:lpstr>10 – pour les familles ne fréquentant pas le centre de loisirs ou rarement, merci d’en préciser la raison: sur une base de 82 questionnaires complétés ( y compris par des familles fréquentant)</vt:lpstr>
      <vt:lpstr>11-D’un point de vue global, êtes vous satisfait des modalités de mise en œuvre de la réforme des rythmes scolaires?</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MAGNUS_ADM</dc:creator>
  <cp:lastModifiedBy>MAGNUS_ADM</cp:lastModifiedBy>
  <cp:revision>59</cp:revision>
  <cp:lastPrinted>2015-06-12T14:14:06Z</cp:lastPrinted>
  <dcterms:created xsi:type="dcterms:W3CDTF">2015-06-12T06:59:26Z</dcterms:created>
  <dcterms:modified xsi:type="dcterms:W3CDTF">2015-07-23T14:31:37Z</dcterms:modified>
</cp:coreProperties>
</file>