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A719B"/>
    <a:srgbClr val="F38217"/>
    <a:srgbClr val="EB0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32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10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55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6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0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63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5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6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93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49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49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88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5AA2-07F3-D84E-BC10-3C1FE224F5FD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BE54-69A2-EB4E-82B1-957D780BE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54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ennesjarcy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arrunoise91@gmail.com" TargetMode="External"/><Relationship Id="rId13" Type="http://schemas.openxmlformats.org/officeDocument/2006/relationships/image" Target="../media/image11.jpe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2.jpe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 4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63" y="0"/>
            <a:ext cx="494553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Zone de texte 5"/>
          <p:cNvSpPr txBox="1"/>
          <p:nvPr/>
        </p:nvSpPr>
        <p:spPr>
          <a:xfrm>
            <a:off x="924744" y="1763130"/>
            <a:ext cx="3200400" cy="292402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fr-FR" sz="1400" b="1" dirty="0">
                <a:solidFill>
                  <a:srgbClr val="E30172"/>
                </a:solidFill>
                <a:effectLst/>
                <a:ea typeface="Cambria"/>
                <a:cs typeface="Times New Roman"/>
              </a:rPr>
              <a:t>Rendez-vous le 22 juin !</a:t>
            </a:r>
            <a:endParaRPr lang="fr-FR" sz="1200" dirty="0">
              <a:effectLst/>
              <a:ea typeface="Cambria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fr-FR" sz="1400" b="1" dirty="0">
                <a:solidFill>
                  <a:srgbClr val="E30172"/>
                </a:solidFill>
                <a:effectLst/>
                <a:ea typeface="Cambria"/>
                <a:cs typeface="Times New Roman"/>
              </a:rPr>
              <a:t> </a:t>
            </a:r>
            <a:endParaRPr lang="fr-FR" sz="1200" dirty="0">
              <a:effectLst/>
              <a:ea typeface="Cambria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fr-FR" sz="1400" b="1" dirty="0">
                <a:solidFill>
                  <a:srgbClr val="E30172"/>
                </a:solidFill>
                <a:effectLst/>
                <a:ea typeface="Cambria"/>
                <a:cs typeface="Times New Roman"/>
              </a:rPr>
              <a:t>Pour plus de renseignements</a:t>
            </a:r>
          </a:p>
          <a:p>
            <a:pPr algn="ctr">
              <a:spcAft>
                <a:spcPts val="1000"/>
              </a:spcAft>
            </a:pPr>
            <a:r>
              <a:rPr lang="fr-FR" sz="1400" b="1" dirty="0">
                <a:solidFill>
                  <a:srgbClr val="E30172"/>
                </a:solidFill>
                <a:ea typeface="Cambria"/>
                <a:cs typeface="Times New Roman"/>
                <a:hlinkClick r:id="rId3"/>
              </a:rPr>
              <a:t>www.varennesjarcy.fr</a:t>
            </a:r>
            <a:endParaRPr lang="fr-FR" sz="1400" b="1" dirty="0">
              <a:solidFill>
                <a:srgbClr val="E30172"/>
              </a:solidFill>
              <a:ea typeface="Cambria"/>
              <a:cs typeface="Times New Roman"/>
            </a:endParaRPr>
          </a:p>
          <a:p>
            <a:pPr algn="ctr">
              <a:spcAft>
                <a:spcPts val="1000"/>
              </a:spcAft>
            </a:pPr>
            <a:endParaRPr lang="fr-FR" sz="1400" b="1" dirty="0">
              <a:solidFill>
                <a:srgbClr val="E30172"/>
              </a:solidFill>
              <a:ea typeface="Cambria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fr-FR" sz="1400" b="1" u="sng" dirty="0">
                <a:solidFill>
                  <a:srgbClr val="E30172"/>
                </a:solidFill>
                <a:ea typeface="Cambria"/>
                <a:cs typeface="Times New Roman"/>
              </a:rPr>
              <a:t>Infos pratiques</a:t>
            </a:r>
          </a:p>
          <a:p>
            <a:pPr marL="285750" indent="-285750" algn="ctr">
              <a:spcAft>
                <a:spcPts val="1000"/>
              </a:spcAft>
              <a:buFont typeface="Wingdings" charset="2"/>
              <a:buChar char="ü"/>
            </a:pPr>
            <a:r>
              <a:rPr lang="fr-FR" sz="1400" b="1" dirty="0">
                <a:solidFill>
                  <a:srgbClr val="E30172"/>
                </a:solidFill>
                <a:ea typeface="Cambria"/>
                <a:cs typeface="Times New Roman"/>
              </a:rPr>
              <a:t>Parking stade et gymnase... Nombres de places limitées !</a:t>
            </a:r>
          </a:p>
          <a:p>
            <a:pPr marL="285750" indent="-285750" algn="ctr">
              <a:spcAft>
                <a:spcPts val="1000"/>
              </a:spcAft>
              <a:buFont typeface="Wingdings" charset="2"/>
              <a:buChar char="ü"/>
            </a:pPr>
            <a:r>
              <a:rPr lang="fr-FR" sz="1400" b="1" dirty="0">
                <a:solidFill>
                  <a:srgbClr val="E30172"/>
                </a:solidFill>
                <a:ea typeface="Cambria"/>
                <a:cs typeface="Times New Roman"/>
              </a:rPr>
              <a:t>N’hésitez pas à venir à pied</a:t>
            </a:r>
          </a:p>
          <a:p>
            <a:pPr marL="285750" indent="-285750" algn="ctr">
              <a:spcAft>
                <a:spcPts val="1000"/>
              </a:spcAft>
              <a:buFont typeface="Wingdings" charset="2"/>
              <a:buChar char="ü"/>
            </a:pPr>
            <a:r>
              <a:rPr lang="fr-FR" sz="1400" b="1" dirty="0">
                <a:solidFill>
                  <a:srgbClr val="E30172"/>
                </a:solidFill>
                <a:ea typeface="Cambria"/>
                <a:cs typeface="Times New Roman"/>
              </a:rPr>
              <a:t>Pensez à votre appareil électronique pour accéder au concert</a:t>
            </a:r>
          </a:p>
          <a:p>
            <a:pPr algn="ctr">
              <a:spcAft>
                <a:spcPts val="1000"/>
              </a:spcAft>
            </a:pPr>
            <a:endParaRPr lang="fr-FR" sz="1400" b="1" dirty="0">
              <a:solidFill>
                <a:srgbClr val="E30172"/>
              </a:solidFill>
              <a:ea typeface="Cambria"/>
              <a:cs typeface="Times New Roman"/>
            </a:endParaRPr>
          </a:p>
          <a:p>
            <a:pPr algn="ctr">
              <a:spcAft>
                <a:spcPts val="1000"/>
              </a:spcAft>
            </a:pPr>
            <a:endParaRPr lang="fr-FR" sz="1400" b="1" dirty="0">
              <a:solidFill>
                <a:srgbClr val="E30172"/>
              </a:solidFill>
              <a:ea typeface="Cambria"/>
              <a:cs typeface="Times New Roman"/>
            </a:endParaRPr>
          </a:p>
          <a:p>
            <a:pPr marL="285750" indent="-285750" algn="ctr">
              <a:spcAft>
                <a:spcPts val="1000"/>
              </a:spcAft>
              <a:buFont typeface="Wingdings" charset="2"/>
              <a:buChar char="ü"/>
            </a:pPr>
            <a:endParaRPr lang="fr-FR" sz="1400" b="1" dirty="0">
              <a:solidFill>
                <a:srgbClr val="E30172"/>
              </a:solidFill>
              <a:ea typeface="Cambria"/>
              <a:cs typeface="Times New Roman"/>
            </a:endParaRPr>
          </a:p>
          <a:p>
            <a:pPr algn="ctr">
              <a:spcAft>
                <a:spcPts val="1000"/>
              </a:spcAft>
            </a:pPr>
            <a:endParaRPr lang="fr-FR" sz="1400" b="1" dirty="0">
              <a:solidFill>
                <a:srgbClr val="E30172"/>
              </a:solidFill>
              <a:ea typeface="Cambria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fr-FR" sz="1400" b="1" dirty="0">
                <a:solidFill>
                  <a:srgbClr val="E30172"/>
                </a:solidFill>
                <a:effectLst/>
                <a:ea typeface="Cambria"/>
                <a:cs typeface="Times New Roman"/>
              </a:rPr>
              <a:t> </a:t>
            </a:r>
            <a:endParaRPr lang="fr-FR" sz="1200" dirty="0">
              <a:effectLst/>
              <a:ea typeface="Cambria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fr-FR" sz="1200" dirty="0">
                <a:effectLst/>
                <a:ea typeface="Cambria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7446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 35" descr="logo vj.pn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293" y="2966611"/>
            <a:ext cx="1530610" cy="839446"/>
          </a:xfrm>
          <a:prstGeom prst="rect">
            <a:avLst/>
          </a:prstGeom>
        </p:spPr>
      </p:pic>
      <p:sp>
        <p:nvSpPr>
          <p:cNvPr id="44" name="Rectangle à coins arrondis 43"/>
          <p:cNvSpPr/>
          <p:nvPr/>
        </p:nvSpPr>
        <p:spPr>
          <a:xfrm>
            <a:off x="6033008" y="3712260"/>
            <a:ext cx="3790123" cy="103404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apture d’écran 2018-05-16 à 22.46.50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886114" y="551480"/>
            <a:ext cx="6361917" cy="2190061"/>
          </a:xfrm>
          <a:prstGeom prst="rect">
            <a:avLst/>
          </a:prstGeom>
        </p:spPr>
      </p:pic>
      <p:pic>
        <p:nvPicPr>
          <p:cNvPr id="7" name="Image 6" descr="Capture d’écran 2018-05-16 à 22.01.45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" y="12700"/>
            <a:ext cx="5253874" cy="893302"/>
          </a:xfrm>
          <a:prstGeom prst="rect">
            <a:avLst/>
          </a:prstGeom>
        </p:spPr>
      </p:pic>
      <p:pic>
        <p:nvPicPr>
          <p:cNvPr id="8" name="Image 7" descr="Capture d’écran 2018-05-16 à 22.01.56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111" y="6370660"/>
            <a:ext cx="5166405" cy="487340"/>
          </a:xfrm>
          <a:prstGeom prst="rect">
            <a:avLst/>
          </a:prstGeom>
        </p:spPr>
      </p:pic>
      <p:pic>
        <p:nvPicPr>
          <p:cNvPr id="10" name="Image 9" descr="Capture d’écran 2018-05-16 à 22.06.42.pn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CFE"/>
              </a:clrFrom>
              <a:clrTo>
                <a:srgbClr val="FFFC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656" y="4758702"/>
            <a:ext cx="4031710" cy="1568699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 rot="21086612">
            <a:off x="701235" y="1254980"/>
            <a:ext cx="2668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La </a:t>
            </a:r>
            <a:r>
              <a:rPr lang="fr-FR" dirty="0" err="1">
                <a:solidFill>
                  <a:schemeClr val="bg1"/>
                </a:solidFill>
              </a:rPr>
              <a:t>Va’Run’Night</a:t>
            </a:r>
            <a:endParaRPr lang="fr-FR" dirty="0">
              <a:solidFill>
                <a:schemeClr val="bg1"/>
              </a:solidFill>
            </a:endParaRPr>
          </a:p>
          <a:p>
            <a:pPr algn="ctr"/>
            <a:r>
              <a:rPr lang="fr-FR" dirty="0">
                <a:solidFill>
                  <a:schemeClr val="bg1"/>
                </a:solidFill>
              </a:rPr>
              <a:t>21 juin – 22h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8187" y="2328887"/>
            <a:ext cx="4668923" cy="696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fr-FR" sz="1100" dirty="0"/>
              <a:t>RDV sur le stade pour la 3</a:t>
            </a:r>
            <a:r>
              <a:rPr lang="fr-FR" sz="1100" baseline="30000" dirty="0"/>
              <a:t>ème</a:t>
            </a:r>
            <a:r>
              <a:rPr lang="fr-FR" sz="1100" dirty="0"/>
              <a:t> édition de la course fun et boueuse  ! </a:t>
            </a:r>
          </a:p>
          <a:p>
            <a:pPr algn="just">
              <a:lnSpc>
                <a:spcPct val="120000"/>
              </a:lnSpc>
            </a:pPr>
            <a:r>
              <a:rPr lang="fr-FR" sz="1100" dirty="0"/>
              <a:t>Au programme , 5 kms… de nuit !</a:t>
            </a:r>
          </a:p>
          <a:p>
            <a:pPr algn="just">
              <a:lnSpc>
                <a:spcPct val="120000"/>
              </a:lnSpc>
            </a:pPr>
            <a:r>
              <a:rPr lang="fr-FR" sz="1100" dirty="0"/>
              <a:t>        Inscriptions &amp; renseignements : </a:t>
            </a:r>
            <a:r>
              <a:rPr lang="fr-FR" sz="1100" dirty="0">
                <a:hlinkClick r:id="rId8"/>
              </a:rPr>
              <a:t>varunoise91@gmail.com</a:t>
            </a:r>
            <a:r>
              <a:rPr lang="fr-FR" sz="1100" dirty="0"/>
              <a:t> ou</a:t>
            </a:r>
          </a:p>
        </p:txBody>
      </p:sp>
      <p:pic>
        <p:nvPicPr>
          <p:cNvPr id="13" name="Image 12" descr="Capture d’écran 2018-05-16 à 22.14.3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47" y="2761510"/>
            <a:ext cx="329004" cy="303696"/>
          </a:xfrm>
          <a:prstGeom prst="rect">
            <a:avLst/>
          </a:prstGeom>
        </p:spPr>
      </p:pic>
      <p:pic>
        <p:nvPicPr>
          <p:cNvPr id="14" name="Image 13" descr="Capture d’écran 2018-05-16 à 22.14.07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24" y="3031594"/>
            <a:ext cx="339974" cy="322190"/>
          </a:xfrm>
          <a:prstGeom prst="rect">
            <a:avLst/>
          </a:prstGeom>
        </p:spPr>
      </p:pic>
      <p:pic>
        <p:nvPicPr>
          <p:cNvPr id="15" name="Image 14" descr="Capture d’écran 2018-05-16 à 22.17.33.png"/>
          <p:cNvPicPr>
            <a:picLocks noChangeAspect="1"/>
          </p:cNvPicPr>
          <p:nvPr/>
        </p:nvPicPr>
        <p:blipFill rotWithShape="1"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03"/>
          <a:stretch/>
        </p:blipFill>
        <p:spPr>
          <a:xfrm rot="365748">
            <a:off x="-199408" y="3090965"/>
            <a:ext cx="4341269" cy="1709868"/>
          </a:xfrm>
          <a:prstGeom prst="rect">
            <a:avLst/>
          </a:prstGeom>
        </p:spPr>
      </p:pic>
      <p:pic>
        <p:nvPicPr>
          <p:cNvPr id="16" name="Image 15" descr="Capture d’écran 2018-05-16 à 22.01.56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6370660"/>
            <a:ext cx="4767111" cy="487340"/>
          </a:xfrm>
          <a:prstGeom prst="rect">
            <a:avLst/>
          </a:prstGeom>
        </p:spPr>
      </p:pic>
      <p:pic>
        <p:nvPicPr>
          <p:cNvPr id="17" name="Image 16" descr="Capture d’écran 2018-05-16 à 22.01.45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24076" y="23992"/>
            <a:ext cx="4681924" cy="89330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 rot="500525">
            <a:off x="2211296" y="3786071"/>
            <a:ext cx="154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13h45  -  18h</a:t>
            </a:r>
          </a:p>
        </p:txBody>
      </p:sp>
      <p:sp>
        <p:nvSpPr>
          <p:cNvPr id="20" name="ZoneTexte 19"/>
          <p:cNvSpPr txBox="1"/>
          <p:nvPr/>
        </p:nvSpPr>
        <p:spPr>
          <a:xfrm rot="279523">
            <a:off x="-302825" y="3355302"/>
            <a:ext cx="2418301" cy="938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700" dirty="0">
                <a:solidFill>
                  <a:srgbClr val="FFFFFF"/>
                </a:solidFill>
              </a:rPr>
              <a:t>Jeux  </a:t>
            </a:r>
          </a:p>
          <a:p>
            <a:pPr algn="ctr">
              <a:lnSpc>
                <a:spcPct val="80000"/>
              </a:lnSpc>
            </a:pPr>
            <a:r>
              <a:rPr lang="fr-FR" sz="1700" dirty="0">
                <a:solidFill>
                  <a:srgbClr val="FFFFFF"/>
                </a:solidFill>
              </a:rPr>
              <a:t>Animations </a:t>
            </a:r>
          </a:p>
          <a:p>
            <a:pPr algn="ctr">
              <a:lnSpc>
                <a:spcPct val="80000"/>
              </a:lnSpc>
            </a:pPr>
            <a:r>
              <a:rPr lang="fr-FR" sz="1700" dirty="0">
                <a:solidFill>
                  <a:srgbClr val="FFFFFF"/>
                </a:solidFill>
              </a:rPr>
              <a:t>&amp; Fêtes </a:t>
            </a:r>
          </a:p>
          <a:p>
            <a:pPr algn="ctr">
              <a:lnSpc>
                <a:spcPct val="80000"/>
              </a:lnSpc>
            </a:pPr>
            <a:r>
              <a:rPr lang="fr-FR" sz="1700" dirty="0">
                <a:solidFill>
                  <a:srgbClr val="FFFFFF"/>
                </a:solidFill>
              </a:rPr>
              <a:t>des écoles</a:t>
            </a:r>
            <a:endParaRPr lang="fr-FR" sz="17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34098" y="4400311"/>
            <a:ext cx="39098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13h45-15h : spectacles des écoles maternelle et primaire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17911" y="4686720"/>
            <a:ext cx="4227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/>
              <a:t>15h-18h : Animations, kermesse, jeux pour petits et grands, tombolas &amp; petites restaurations avec la participation de la Caisse des Ecoles</a:t>
            </a:r>
          </a:p>
        </p:txBody>
      </p:sp>
      <p:sp>
        <p:nvSpPr>
          <p:cNvPr id="23" name="Arrondir un rectangle avec un coin diagonal 22"/>
          <p:cNvSpPr/>
          <p:nvPr/>
        </p:nvSpPr>
        <p:spPr>
          <a:xfrm>
            <a:off x="134524" y="5374734"/>
            <a:ext cx="4310851" cy="713286"/>
          </a:xfrm>
          <a:prstGeom prst="round2DiagRect">
            <a:avLst/>
          </a:prstGeom>
          <a:noFill/>
          <a:ln>
            <a:solidFill>
              <a:srgbClr val="EB0B8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27253" y="5441732"/>
            <a:ext cx="44375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Tyrolienne</a:t>
            </a:r>
            <a:r>
              <a:rPr lang="fr-FR" sz="800" i="1" dirty="0"/>
              <a:t>,</a:t>
            </a:r>
            <a:r>
              <a:rPr lang="fr-FR" sz="1100" dirty="0"/>
              <a:t> structures gonflables, activités d’eau et de glisse, surf, faucheuse,</a:t>
            </a:r>
            <a:r>
              <a:rPr lang="fr-FR" sz="800" i="1" dirty="0"/>
              <a:t> </a:t>
            </a:r>
            <a:r>
              <a:rPr lang="fr-FR" sz="1100" dirty="0"/>
              <a:t>jeux de kermesse, promenade à poney et autres animations ! </a:t>
            </a:r>
          </a:p>
          <a:p>
            <a:r>
              <a:rPr lang="fr-FR" sz="1100" dirty="0"/>
              <a:t>nombreux lots à gagner … sans oublier le jeu du panier garni !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459324" y="5161719"/>
            <a:ext cx="2062348" cy="337785"/>
          </a:xfrm>
          <a:prstGeom prst="rect">
            <a:avLst/>
          </a:prstGeom>
          <a:solidFill>
            <a:srgbClr val="EB0B8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100" dirty="0">
                <a:solidFill>
                  <a:srgbClr val="FFFFFF"/>
                </a:solidFill>
              </a:rPr>
              <a:t>Zoom sur les jeux </a:t>
            </a:r>
          </a:p>
          <a:p>
            <a:pPr algn="ctr">
              <a:lnSpc>
                <a:spcPct val="70000"/>
              </a:lnSpc>
            </a:pPr>
            <a:r>
              <a:rPr lang="fr-FR" sz="1100" dirty="0">
                <a:solidFill>
                  <a:srgbClr val="FFFFFF"/>
                </a:solidFill>
              </a:rPr>
              <a:t>&amp; animations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35964" y="6139700"/>
            <a:ext cx="4309411" cy="196208"/>
          </a:xfrm>
          <a:prstGeom prst="rect">
            <a:avLst/>
          </a:prstGeom>
          <a:solidFill>
            <a:srgbClr val="EB0B8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900" dirty="0">
                <a:solidFill>
                  <a:srgbClr val="FFFFFF"/>
                </a:solidFill>
              </a:rPr>
              <a:t>Vente de cartes de jeux sur place – 3 €/ 10 unités de jeux et  carte spéciale tyrolienne 5€</a:t>
            </a:r>
          </a:p>
        </p:txBody>
      </p:sp>
      <p:pic>
        <p:nvPicPr>
          <p:cNvPr id="30" name="Image 29" descr="Capture d’écran 2018-05-16 à 22.47.03.png"/>
          <p:cNvPicPr>
            <a:picLocks noChangeAspect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1" t="9905" r="27410" b="30613"/>
          <a:stretch/>
        </p:blipFill>
        <p:spPr>
          <a:xfrm rot="17429049">
            <a:off x="6146755" y="205273"/>
            <a:ext cx="2826168" cy="3676993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6416028" y="1396676"/>
            <a:ext cx="276575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FFFF"/>
                </a:solidFill>
              </a:rPr>
              <a:t>Repas champêtre &amp;</a:t>
            </a:r>
          </a:p>
          <a:p>
            <a:pPr algn="ctr"/>
            <a:r>
              <a:rPr lang="fr-FR" b="1" dirty="0">
                <a:solidFill>
                  <a:srgbClr val="FFFFFF"/>
                </a:solidFill>
              </a:rPr>
              <a:t>soirée dansante</a:t>
            </a:r>
          </a:p>
          <a:p>
            <a:pPr algn="ctr"/>
            <a:endParaRPr lang="fr-FR" sz="300" dirty="0">
              <a:solidFill>
                <a:srgbClr val="FFFFFF"/>
              </a:solidFill>
            </a:endParaRPr>
          </a:p>
          <a:p>
            <a:pPr algn="ctr"/>
            <a:r>
              <a:rPr lang="fr-FR" sz="1400" dirty="0">
                <a:solidFill>
                  <a:srgbClr val="FFFFFF"/>
                </a:solidFill>
              </a:rPr>
              <a:t>Grâce aux 5 </a:t>
            </a:r>
            <a:r>
              <a:rPr lang="fr-FR" sz="1400" b="1" dirty="0" err="1">
                <a:solidFill>
                  <a:srgbClr val="FFFFFF"/>
                </a:solidFill>
              </a:rPr>
              <a:t>food</a:t>
            </a:r>
            <a:r>
              <a:rPr lang="fr-FR" sz="1400" b="1" dirty="0">
                <a:solidFill>
                  <a:srgbClr val="FFFFFF"/>
                </a:solidFill>
              </a:rPr>
              <a:t> trucks de spécialités différentes </a:t>
            </a:r>
            <a:r>
              <a:rPr lang="fr-FR" sz="1400" dirty="0">
                <a:solidFill>
                  <a:srgbClr val="FFFFFF"/>
                </a:solidFill>
              </a:rPr>
              <a:t>vous aurez l’embarras du choix </a:t>
            </a:r>
          </a:p>
          <a:p>
            <a:pPr algn="ctr"/>
            <a:r>
              <a:rPr lang="fr-FR" sz="1400" dirty="0">
                <a:solidFill>
                  <a:srgbClr val="FFFFFF"/>
                </a:solidFill>
              </a:rPr>
              <a:t>pour le diner !</a:t>
            </a:r>
          </a:p>
        </p:txBody>
      </p:sp>
      <p:sp>
        <p:nvSpPr>
          <p:cNvPr id="34" name="ZoneTexte 33"/>
          <p:cNvSpPr txBox="1"/>
          <p:nvPr/>
        </p:nvSpPr>
        <p:spPr>
          <a:xfrm rot="21276639">
            <a:off x="7037583" y="5119327"/>
            <a:ext cx="2177384" cy="54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dirty="0">
                <a:solidFill>
                  <a:schemeClr val="bg1"/>
                </a:solidFill>
              </a:rPr>
              <a:t>Feu d’artifice,</a:t>
            </a:r>
          </a:p>
          <a:p>
            <a:pPr algn="ctr">
              <a:lnSpc>
                <a:spcPct val="80000"/>
              </a:lnSpc>
            </a:pPr>
            <a:r>
              <a:rPr lang="fr-FR" dirty="0">
                <a:solidFill>
                  <a:schemeClr val="bg1"/>
                </a:solidFill>
              </a:rPr>
              <a:t>&amp; soirée dansante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311497" y="5377707"/>
            <a:ext cx="1236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FFFFF"/>
                </a:solidFill>
              </a:rPr>
              <a:t>Dès 23h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540654" y="129072"/>
            <a:ext cx="6824133" cy="750660"/>
          </a:xfrm>
          <a:prstGeom prst="roundRect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ANIMATIONS, ATELIERS, SPECTACLES, REPAS, CONCERTS…</a:t>
            </a:r>
          </a:p>
          <a:p>
            <a:pPr algn="ctr"/>
            <a:r>
              <a:rPr lang="fr-FR" dirty="0"/>
              <a:t>LES RENDEZ-VOUS À NE PAS MANQUER !!!!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95462" y="5865571"/>
            <a:ext cx="4319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23h : Feu d’artifice (spectacle pyrotechnique &amp; musical)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92822" y="6049079"/>
            <a:ext cx="39300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À partir de 23h30 : soirée dansante avec DJ!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71119" y="2926597"/>
            <a:ext cx="29239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Facebook/</a:t>
            </a:r>
            <a:r>
              <a:rPr lang="fr-FR" sz="1100" dirty="0" err="1"/>
              <a:t>Varunnoise</a:t>
            </a:r>
            <a:endParaRPr lang="fr-FR" sz="1100" dirty="0"/>
          </a:p>
        </p:txBody>
      </p:sp>
      <p:sp>
        <p:nvSpPr>
          <p:cNvPr id="18" name="Triangle isocèle 17"/>
          <p:cNvSpPr/>
          <p:nvPr/>
        </p:nvSpPr>
        <p:spPr>
          <a:xfrm>
            <a:off x="7881898" y="2505066"/>
            <a:ext cx="1774114" cy="858339"/>
          </a:xfrm>
          <a:prstGeom prst="triangl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dirty="0">
              <a:solidFill>
                <a:schemeClr val="tx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943105" y="2771607"/>
            <a:ext cx="16394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/>
              <a:t>SÉCURITÉ</a:t>
            </a:r>
          </a:p>
          <a:p>
            <a:pPr algn="ctr"/>
            <a:r>
              <a:rPr lang="fr-FR" sz="800" b="1" dirty="0"/>
              <a:t>  bouteilles et canettes </a:t>
            </a:r>
          </a:p>
          <a:p>
            <a:pPr algn="ctr"/>
            <a:r>
              <a:rPr lang="fr-FR" sz="800" b="1" dirty="0"/>
              <a:t>extérieures ne seront pas autorisées sur la prairie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8624535" y="2493284"/>
            <a:ext cx="44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!</a:t>
            </a:r>
          </a:p>
        </p:txBody>
      </p:sp>
      <p:sp>
        <p:nvSpPr>
          <p:cNvPr id="37" name="Corde 36"/>
          <p:cNvSpPr/>
          <p:nvPr/>
        </p:nvSpPr>
        <p:spPr>
          <a:xfrm>
            <a:off x="5824615" y="3450975"/>
            <a:ext cx="1181285" cy="1326407"/>
          </a:xfrm>
          <a:prstGeom prst="chord">
            <a:avLst>
              <a:gd name="adj1" fmla="val 2533003"/>
              <a:gd name="adj2" fmla="val 19150588"/>
            </a:avLst>
          </a:prstGeom>
          <a:blipFill rotWithShape="1"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6972574" y="3712261"/>
            <a:ext cx="2706173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/>
              <a:t>21h : Concert de Gilbert </a:t>
            </a:r>
            <a:r>
              <a:rPr lang="fr-FR" sz="1200" b="1" dirty="0" err="1"/>
              <a:t>Montagné</a:t>
            </a:r>
            <a:endParaRPr lang="fr-FR" sz="1200" b="1" dirty="0"/>
          </a:p>
          <a:p>
            <a:pPr algn="just"/>
            <a:r>
              <a:rPr lang="fr-FR" sz="1200" dirty="0"/>
              <a:t>Entrée gratuite conditionnée par le dépôt d’un appareil électrique ou électronique hors d’usage. </a:t>
            </a:r>
          </a:p>
          <a:p>
            <a:pPr algn="just"/>
            <a:r>
              <a:rPr lang="fr-FR" sz="1200" dirty="0"/>
              <a:t>Ce concert est proposé par le SIVOM</a:t>
            </a:r>
          </a:p>
        </p:txBody>
      </p:sp>
      <p:sp>
        <p:nvSpPr>
          <p:cNvPr id="46" name="ZoneTexte 45"/>
          <p:cNvSpPr txBox="1"/>
          <p:nvPr/>
        </p:nvSpPr>
        <p:spPr>
          <a:xfrm rot="21332356">
            <a:off x="6822508" y="1129487"/>
            <a:ext cx="154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19h-21H</a:t>
            </a:r>
          </a:p>
        </p:txBody>
      </p:sp>
      <p:grpSp>
        <p:nvGrpSpPr>
          <p:cNvPr id="39" name="Grouper 38"/>
          <p:cNvGrpSpPr/>
          <p:nvPr/>
        </p:nvGrpSpPr>
        <p:grpSpPr>
          <a:xfrm>
            <a:off x="5422981" y="4274261"/>
            <a:ext cx="1634559" cy="707549"/>
            <a:chOff x="2306907" y="3706882"/>
            <a:chExt cx="6899085" cy="3900342"/>
          </a:xfrm>
        </p:grpSpPr>
        <p:sp>
          <p:nvSpPr>
            <p:cNvPr id="40" name="Rectangle 39"/>
            <p:cNvSpPr/>
            <p:nvPr/>
          </p:nvSpPr>
          <p:spPr>
            <a:xfrm rot="21158425">
              <a:off x="2687667" y="3851187"/>
              <a:ext cx="6409776" cy="3756037"/>
            </a:xfrm>
            <a:prstGeom prst="rect">
              <a:avLst/>
            </a:prstGeom>
            <a:solidFill>
              <a:srgbClr val="FFFED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1" name="Image 40" descr="Capture d’écran 2019-05-12 à 17.27.47.png"/>
            <p:cNvPicPr>
              <a:picLocks noChangeAspect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39388">
              <a:off x="2306907" y="4045774"/>
              <a:ext cx="6572987" cy="1038694"/>
            </a:xfrm>
            <a:prstGeom prst="rect">
              <a:avLst/>
            </a:prstGeom>
          </p:spPr>
        </p:pic>
        <p:pic>
          <p:nvPicPr>
            <p:cNvPr id="42" name="Image 41" descr="Capture d’écran 2019-05-12 à 17.36.57.png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40161">
              <a:off x="3709665" y="5353104"/>
              <a:ext cx="5431573" cy="1555483"/>
            </a:xfrm>
            <a:prstGeom prst="rect">
              <a:avLst/>
            </a:prstGeom>
          </p:spPr>
        </p:pic>
        <p:sp>
          <p:nvSpPr>
            <p:cNvPr id="43" name="ZoneTexte 42"/>
            <p:cNvSpPr txBox="1"/>
            <p:nvPr/>
          </p:nvSpPr>
          <p:spPr>
            <a:xfrm rot="21136438">
              <a:off x="3918683" y="3706882"/>
              <a:ext cx="5287309" cy="31952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endParaRPr lang="fr-FR" sz="3800" b="1" kern="0" spc="-4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1774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3978</TotalTime>
  <Words>264</Words>
  <Application>Microsoft Office PowerPoint</Application>
  <PresentationFormat>Format A4 (210 x 297 mm)</PresentationFormat>
  <Paragraphs>53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sophy</dc:creator>
  <cp:lastModifiedBy>Mairie Varennes Jarcy</cp:lastModifiedBy>
  <cp:revision>34</cp:revision>
  <dcterms:created xsi:type="dcterms:W3CDTF">2018-05-16T19:39:00Z</dcterms:created>
  <dcterms:modified xsi:type="dcterms:W3CDTF">2019-06-06T12:28:56Z</dcterms:modified>
</cp:coreProperties>
</file>